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1"/>
  </p:notesMasterIdLst>
  <p:sldIdLst>
    <p:sldId id="285" r:id="rId5"/>
    <p:sldId id="259" r:id="rId6"/>
    <p:sldId id="261" r:id="rId7"/>
    <p:sldId id="262" r:id="rId8"/>
    <p:sldId id="263" r:id="rId9"/>
    <p:sldId id="264" r:id="rId10"/>
    <p:sldId id="265" r:id="rId11"/>
    <p:sldId id="266" r:id="rId12"/>
    <p:sldId id="267" r:id="rId13"/>
    <p:sldId id="286" r:id="rId14"/>
    <p:sldId id="269" r:id="rId15"/>
    <p:sldId id="270" r:id="rId16"/>
    <p:sldId id="271" r:id="rId17"/>
    <p:sldId id="272" r:id="rId18"/>
    <p:sldId id="273" r:id="rId19"/>
    <p:sldId id="274" r:id="rId20"/>
    <p:sldId id="275" r:id="rId21"/>
    <p:sldId id="276" r:id="rId22"/>
    <p:sldId id="277" r:id="rId23"/>
    <p:sldId id="278" r:id="rId24"/>
    <p:sldId id="279" r:id="rId25"/>
    <p:sldId id="287" r:id="rId26"/>
    <p:sldId id="281" r:id="rId27"/>
    <p:sldId id="288" r:id="rId28"/>
    <p:sldId id="283" r:id="rId29"/>
    <p:sldId id="289" r:id="rId30"/>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337E"/>
    <a:srgbClr val="009999"/>
    <a:srgbClr val="009A97"/>
    <a:srgbClr val="008988"/>
    <a:srgbClr val="6BB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1" autoAdjust="0"/>
    <p:restoredTop sz="80317" autoAdjust="0"/>
  </p:normalViewPr>
  <p:slideViewPr>
    <p:cSldViewPr>
      <p:cViewPr varScale="1">
        <p:scale>
          <a:sx n="81" d="100"/>
          <a:sy n="81" d="100"/>
        </p:scale>
        <p:origin x="1524" y="90"/>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atin typeface="Arial" pitchFamily="34" charset="0"/>
              </a:defRPr>
            </a:lvl1pPr>
          </a:lstStyle>
          <a:p>
            <a:fld id="{68ED7B93-89BE-46EB-93C0-E869E2B9B594}" type="datetimeFigureOut">
              <a:rPr lang="en-GB" smtClean="0"/>
              <a:pPr/>
              <a:t>02/11/2018</a:t>
            </a:fld>
            <a:endParaRPr lang="en-GB" dirty="0"/>
          </a:p>
        </p:txBody>
      </p:sp>
      <p:sp>
        <p:nvSpPr>
          <p:cNvPr id="4" name="Slide Image Placeholder 3"/>
          <p:cNvSpPr>
            <a:spLocks noGrp="1" noRot="1" noChangeAspect="1"/>
          </p:cNvSpPr>
          <p:nvPr>
            <p:ph type="sldImg" idx="2"/>
          </p:nvPr>
        </p:nvSpPr>
        <p:spPr>
          <a:xfrm>
            <a:off x="3341688" y="566738"/>
            <a:ext cx="4010025" cy="28368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069975" y="3592513"/>
            <a:ext cx="8553450" cy="3403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7183438"/>
            <a:ext cx="4633913" cy="377825"/>
          </a:xfrm>
          <a:prstGeom prst="rect">
            <a:avLst/>
          </a:prstGeom>
        </p:spPr>
        <p:txBody>
          <a:bodyPr vert="horz" lIns="91440" tIns="45720" rIns="91440" bIns="45720"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6057900" y="7183438"/>
            <a:ext cx="4632325" cy="377825"/>
          </a:xfrm>
          <a:prstGeom prst="rect">
            <a:avLst/>
          </a:prstGeom>
        </p:spPr>
        <p:txBody>
          <a:bodyPr vert="horz" lIns="91440" tIns="45720" rIns="91440" bIns="45720" rtlCol="0" anchor="b"/>
          <a:lstStyle>
            <a:lvl1pPr algn="r">
              <a:defRPr sz="1200">
                <a:latin typeface="Arial" pitchFamily="34" charset="0"/>
              </a:defRPr>
            </a:lvl1pPr>
          </a:lstStyle>
          <a:p>
            <a:fld id="{2CF8F773-EE7B-415C-9670-94845D9FC280}"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latin typeface="Comic Sans MS" panose="030F0702030302020204" pitchFamily="66" charset="0"/>
              </a:rPr>
              <a:t>Give overview of session</a:t>
            </a:r>
          </a:p>
          <a:p>
            <a:endParaRPr lang="en-GB" baseline="0" dirty="0">
              <a:latin typeface="Comic Sans MS" panose="030F0702030302020204" pitchFamily="66" charset="0"/>
            </a:endParaRPr>
          </a:p>
          <a:p>
            <a:pPr marL="157050" indent="-157050">
              <a:buFont typeface="Arial" panose="020B0604020202020204" pitchFamily="34" charset="0"/>
              <a:buChar char="•"/>
            </a:pPr>
            <a:r>
              <a:rPr lang="en-GB" baseline="0" dirty="0">
                <a:latin typeface="Comic Sans MS" panose="030F0702030302020204" pitchFamily="66" charset="0"/>
              </a:rPr>
              <a:t>Introduce yourself and PDSA</a:t>
            </a:r>
          </a:p>
          <a:p>
            <a:pPr marL="157050" indent="-157050">
              <a:buFont typeface="Arial" panose="020B0604020202020204" pitchFamily="34" charset="0"/>
              <a:buChar char="•"/>
            </a:pPr>
            <a:r>
              <a:rPr lang="en-GB" baseline="0" dirty="0">
                <a:latin typeface="Comic Sans MS" panose="030F0702030302020204" pitchFamily="66" charset="0"/>
              </a:rPr>
              <a:t>Explain that PDSA is a special vets because </a:t>
            </a:r>
            <a:r>
              <a:rPr lang="en-GB" dirty="0">
                <a:latin typeface="Comic Sans MS" panose="030F0702030302020204" pitchFamily="66" charset="0"/>
              </a:rPr>
              <a:t>we’re</a:t>
            </a:r>
            <a:r>
              <a:rPr lang="en-GB" baseline="0" dirty="0">
                <a:latin typeface="Comic Sans MS" panose="030F0702030302020204" pitchFamily="66" charset="0"/>
              </a:rPr>
              <a:t> a charity – ask them what they think a charity is. </a:t>
            </a:r>
          </a:p>
          <a:p>
            <a:pPr marL="157050" indent="-157050">
              <a:buFont typeface="Arial" panose="020B0604020202020204" pitchFamily="34" charset="0"/>
              <a:buChar char="•"/>
            </a:pPr>
            <a:r>
              <a:rPr lang="en-GB" baseline="0" dirty="0">
                <a:latin typeface="Comic Sans MS" panose="030F0702030302020204" pitchFamily="66" charset="0"/>
              </a:rPr>
              <a:t>Ask if they think PDSA is important.</a:t>
            </a:r>
          </a:p>
          <a:p>
            <a:endParaRPr lang="en-GB" dirty="0">
              <a:latin typeface="Comic Sans MS" panose="030F0702030302020204" pitchFamily="66" charset="0"/>
            </a:endParaRPr>
          </a:p>
          <a:p>
            <a:r>
              <a:rPr lang="en-GB" dirty="0">
                <a:latin typeface="Comic Sans MS" panose="030F0702030302020204" pitchFamily="66" charset="0"/>
              </a:rPr>
              <a:t>Explain that at the end of the session, they’ll</a:t>
            </a:r>
          </a:p>
          <a:p>
            <a:endParaRPr lang="en-GB" dirty="0">
              <a:latin typeface="Comic Sans MS" panose="030F0702030302020204" pitchFamily="66" charset="0"/>
            </a:endParaRPr>
          </a:p>
          <a:p>
            <a:pPr marL="171227" indent="-171227">
              <a:buFont typeface="Arial" panose="020B0604020202020204" pitchFamily="34" charset="0"/>
              <a:buChar char="•"/>
            </a:pPr>
            <a:r>
              <a:rPr lang="en-GB" dirty="0">
                <a:latin typeface="Comic Sans MS" panose="030F0702030302020204" pitchFamily="66" charset="0"/>
              </a:rPr>
              <a:t>Have met some amazing animal heroes of the past and present </a:t>
            </a:r>
          </a:p>
          <a:p>
            <a:pPr marL="171227" indent="-171227">
              <a:buFont typeface="Arial" panose="020B0604020202020204" pitchFamily="34" charset="0"/>
              <a:buChar char="•"/>
            </a:pPr>
            <a:r>
              <a:rPr lang="en-GB" dirty="0">
                <a:latin typeface="Comic Sans MS" panose="030F0702030302020204" pitchFamily="66" charset="0"/>
              </a:rPr>
              <a:t>Understand more about the different ways that animals help us and have met some animals who help</a:t>
            </a:r>
          </a:p>
          <a:p>
            <a:pPr marL="171227" indent="-171227">
              <a:buFont typeface="Arial" panose="020B0604020202020204" pitchFamily="34" charset="0"/>
              <a:buChar char="•"/>
            </a:pPr>
            <a:r>
              <a:rPr lang="en-GB" dirty="0">
                <a:latin typeface="Comic Sans MS" panose="030F0702030302020204" pitchFamily="66" charset="0"/>
              </a:rPr>
              <a:t>Know what kind of medals are awarded to animals by PDSA and why</a:t>
            </a:r>
          </a:p>
          <a:p>
            <a:endParaRPr lang="en-GB" dirty="0">
              <a:latin typeface="Comic Sans MS" panose="030F0702030302020204" pitchFamily="66" charset="0"/>
            </a:endParaRPr>
          </a:p>
          <a:p>
            <a:pPr marL="157050" indent="-157050">
              <a:buFont typeface="Arial" panose="020B0604020202020204" pitchFamily="34" charset="0"/>
              <a:buChar char="•"/>
            </a:pPr>
            <a:endParaRPr lang="en-GB" baseline="0" dirty="0">
              <a:latin typeface="Comic Sans MS" panose="030F0702030302020204" pitchFamily="66" charset="0"/>
            </a:endParaRPr>
          </a:p>
          <a:p>
            <a:endParaRPr lang="en-GB" baseline="0"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a:t>
            </a:fld>
            <a:endParaRPr lang="en-GB" dirty="0"/>
          </a:p>
        </p:txBody>
      </p:sp>
    </p:spTree>
    <p:extLst>
      <p:ext uri="{BB962C8B-B14F-4D97-AF65-F5344CB8AC3E}">
        <p14:creationId xmlns:p14="http://schemas.microsoft.com/office/powerpoint/2010/main" val="140987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latin typeface="Comic Sans MS" panose="030F0702030302020204" pitchFamily="66" charset="0"/>
                <a:cs typeface="Arial" panose="020B0604020202020204" pitchFamily="34" charset="0"/>
              </a:rPr>
              <a:t>Maria Dickin – The Animals’ Hero!</a:t>
            </a:r>
          </a:p>
          <a:p>
            <a:endParaRPr lang="en-GB" b="1" dirty="0" smtClean="0">
              <a:latin typeface="Comic Sans MS" panose="030F0702030302020204" pitchFamily="66" charset="0"/>
              <a:cs typeface="Arial" panose="020B0604020202020204" pitchFamily="34" charset="0"/>
            </a:endParaRPr>
          </a:p>
          <a:p>
            <a:r>
              <a:rPr lang="en-GB" dirty="0" smtClean="0">
                <a:latin typeface="Comic Sans MS" panose="030F0702030302020204" pitchFamily="66" charset="0"/>
                <a:cs typeface="Arial" panose="020B0604020202020204" pitchFamily="34" charset="0"/>
              </a:rPr>
              <a:t>Maria Dickin was the founder of PDSA and was born in London in 1870. </a:t>
            </a:r>
          </a:p>
          <a:p>
            <a:r>
              <a:rPr lang="en-GB" dirty="0" smtClean="0">
                <a:latin typeface="Comic Sans MS" panose="030F0702030302020204" pitchFamily="66" charset="0"/>
                <a:cs typeface="Arial" panose="020B0604020202020204" pitchFamily="34" charset="0"/>
              </a:rPr>
              <a:t>She was horrified by the terrible poverty she witnessed at the end of WW1 – especially the sight of sick and injured pets who were in desperate need of veterinary care. Dogs, cats and lots of other animals had no choice but to scavenge from the gutters; many in pain and suffering - all because their owners simply couldn’t afford to pay for vet treatment.</a:t>
            </a:r>
          </a:p>
          <a:p>
            <a:r>
              <a:rPr lang="en-GB" dirty="0" smtClean="0">
                <a:latin typeface="Comic Sans MS" panose="030F0702030302020204" pitchFamily="66" charset="0"/>
                <a:cs typeface="Arial" panose="020B0604020202020204" pitchFamily="34" charset="0"/>
              </a:rPr>
              <a:t>In 1917, Maria rented a small basement room in Whitechapel in London and with the help of a vet friend, she opened it up to the public and PDSA was born.</a:t>
            </a:r>
          </a:p>
          <a:p>
            <a:endParaRPr lang="en-GB" dirty="0" smtClean="0">
              <a:latin typeface="Comic Sans MS" panose="030F0702030302020204" pitchFamily="66" charset="0"/>
              <a:cs typeface="Arial" panose="020B0604020202020204" pitchFamily="34" charset="0"/>
            </a:endParaRPr>
          </a:p>
          <a:p>
            <a:r>
              <a:rPr lang="en-GB" dirty="0" smtClean="0">
                <a:latin typeface="Comic Sans MS" panose="030F0702030302020204" pitchFamily="66" charset="0"/>
                <a:cs typeface="Arial" panose="020B0604020202020204" pitchFamily="34" charset="0"/>
              </a:rPr>
              <a:t>She put a sign on the door which said:</a:t>
            </a:r>
          </a:p>
          <a:p>
            <a:endParaRPr lang="en-GB" dirty="0" smtClean="0">
              <a:latin typeface="Comic Sans MS" panose="030F0702030302020204" pitchFamily="66" charset="0"/>
              <a:cs typeface="Arial" panose="020B0604020202020204" pitchFamily="34" charset="0"/>
            </a:endParaRPr>
          </a:p>
          <a:p>
            <a:r>
              <a:rPr lang="en-GB" dirty="0" smtClean="0">
                <a:latin typeface="Comic Sans MS" panose="030F0702030302020204" pitchFamily="66" charset="0"/>
                <a:cs typeface="Arial" panose="020B0604020202020204" pitchFamily="34" charset="0"/>
              </a:rPr>
              <a:t>“Bring your sick pets, do not let them suffer, all animals treated, all treatments are free”.</a:t>
            </a:r>
          </a:p>
          <a:p>
            <a:endParaRPr lang="en-GB" dirty="0" smtClean="0">
              <a:latin typeface="Comic Sans MS" panose="030F0702030302020204" pitchFamily="66" charset="0"/>
              <a:cs typeface="Arial" panose="020B0604020202020204" pitchFamily="34" charset="0"/>
            </a:endParaRPr>
          </a:p>
          <a:p>
            <a:pPr defTabSz="837531">
              <a:defRPr/>
            </a:pPr>
            <a:r>
              <a:rPr lang="en-GB" dirty="0" smtClean="0">
                <a:latin typeface="Comic Sans MS" panose="030F0702030302020204" pitchFamily="66" charset="0"/>
                <a:cs typeface="Arial" panose="020B0604020202020204" pitchFamily="34" charset="0"/>
              </a:rPr>
              <a:t>On that very first day, PDSA had 100’s of people turn up with their animals. They brought all kinds of creatures, including chickens, hens and goats and it was so busy, that the police had to come and control the crowd! </a:t>
            </a:r>
          </a:p>
          <a:p>
            <a:pPr defTabSz="837531">
              <a:defRPr/>
            </a:pPr>
            <a:endParaRPr lang="en-GB" dirty="0" smtClean="0">
              <a:latin typeface="Comic Sans MS" panose="030F0702030302020204" pitchFamily="66" charset="0"/>
              <a:cs typeface="Arial" panose="020B0604020202020204" pitchFamily="34" charset="0"/>
            </a:endParaRPr>
          </a:p>
          <a:p>
            <a:r>
              <a:rPr lang="en-GB" dirty="0" smtClean="0">
                <a:latin typeface="Comic Sans MS" panose="030F0702030302020204" pitchFamily="66" charset="0"/>
                <a:cs typeface="Arial" panose="020B0604020202020204" pitchFamily="34" charset="0"/>
              </a:rPr>
              <a:t>Maria thought it was important for us to recognise the bravery of animals as well as people.</a:t>
            </a:r>
          </a:p>
          <a:p>
            <a:endParaRPr lang="en-GB" sz="1100" dirty="0" smtClean="0">
              <a:latin typeface="Comic Sans MS" panose="030F0702030302020204" pitchFamily="66" charset="0"/>
            </a:endParaRP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230409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5982" y="3246615"/>
            <a:ext cx="7940132" cy="3059240"/>
          </a:xfrm>
        </p:spPr>
        <p:txBody>
          <a:bodyPr>
            <a:normAutofit fontScale="92500"/>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lang="en-GB" dirty="0" smtClean="0">
                <a:latin typeface="Comic Sans MS" panose="030F0702030302020204" pitchFamily="66" charset="0"/>
              </a:rPr>
              <a:t>Explain that people</a:t>
            </a:r>
            <a:r>
              <a:rPr lang="en-GB" baseline="0" dirty="0" smtClean="0">
                <a:latin typeface="Comic Sans MS" panose="030F0702030302020204" pitchFamily="66" charset="0"/>
              </a:rPr>
              <a:t> are given awards for different reasons and you’re going to show them some examples. You could ask them for some examples too. </a:t>
            </a:r>
          </a:p>
          <a:p>
            <a:pPr marL="0" marR="0" lvl="0" indent="0" algn="l" defTabSz="914327" rtl="0" eaLnBrk="1" fontAlgn="auto" latinLnBrk="0" hangingPunct="1">
              <a:lnSpc>
                <a:spcPct val="100000"/>
              </a:lnSpc>
              <a:spcBef>
                <a:spcPts val="0"/>
              </a:spcBef>
              <a:spcAft>
                <a:spcPts val="0"/>
              </a:spcAft>
              <a:buClrTx/>
              <a:buSzTx/>
              <a:buFontTx/>
              <a:buNone/>
              <a:tabLst/>
              <a:defRPr/>
            </a:pPr>
            <a:endParaRPr lang="en-GB" baseline="0" dirty="0" smtClean="0">
              <a:latin typeface="Comic Sans MS" panose="030F0702030302020204" pitchFamily="66" charset="0"/>
            </a:endParaRPr>
          </a:p>
          <a:p>
            <a:pPr marL="0" marR="0" lvl="0" indent="0" algn="l" defTabSz="914327" rtl="0" eaLnBrk="1" fontAlgn="auto" latinLnBrk="0" hangingPunct="1">
              <a:lnSpc>
                <a:spcPct val="100000"/>
              </a:lnSpc>
              <a:spcBef>
                <a:spcPts val="0"/>
              </a:spcBef>
              <a:spcAft>
                <a:spcPts val="0"/>
              </a:spcAft>
              <a:buClrTx/>
              <a:buSzTx/>
              <a:buFontTx/>
              <a:buNone/>
              <a:tabLst/>
              <a:defRPr/>
            </a:pPr>
            <a:r>
              <a:rPr lang="en-GB" baseline="0" dirty="0" smtClean="0">
                <a:latin typeface="Comic Sans MS" panose="030F0702030302020204" pitchFamily="66" charset="0"/>
              </a:rPr>
              <a:t>Images explained:</a:t>
            </a:r>
            <a:endParaRPr lang="en-GB" dirty="0" smtClean="0">
              <a:latin typeface="Comic Sans MS" panose="030F0702030302020204" pitchFamily="66" charset="0"/>
            </a:endParaRPr>
          </a:p>
          <a:p>
            <a:pPr marL="228600" marR="0" lvl="0" indent="-228600" algn="l" defTabSz="914327" rtl="0" eaLnBrk="1" fontAlgn="auto" latinLnBrk="0" hangingPunct="1">
              <a:lnSpc>
                <a:spcPct val="100000"/>
              </a:lnSpc>
              <a:spcBef>
                <a:spcPts val="0"/>
              </a:spcBef>
              <a:spcAft>
                <a:spcPts val="0"/>
              </a:spcAft>
              <a:buClrTx/>
              <a:buSzTx/>
              <a:buFontTx/>
              <a:buAutoNum type="arabicPeriod"/>
              <a:tabLst/>
              <a:defRPr/>
            </a:pPr>
            <a:r>
              <a:rPr lang="en-GB" dirty="0" smtClean="0">
                <a:latin typeface="Comic Sans MS" panose="030F0702030302020204" pitchFamily="66" charset="0"/>
              </a:rPr>
              <a:t>The </a:t>
            </a:r>
            <a:r>
              <a:rPr lang="en-GB" dirty="0">
                <a:latin typeface="Comic Sans MS" panose="030F0702030302020204" pitchFamily="66" charset="0"/>
              </a:rPr>
              <a:t>George Cross is awarded to people in the armed forces and also, ordinary people, who’ve shown great courage. </a:t>
            </a:r>
          </a:p>
          <a:p>
            <a:pPr marL="228600" marR="0" lvl="0" indent="-228600" algn="l" defTabSz="914327" rtl="0" eaLnBrk="1" fontAlgn="auto" latinLnBrk="0" hangingPunct="1">
              <a:lnSpc>
                <a:spcPct val="100000"/>
              </a:lnSpc>
              <a:spcBef>
                <a:spcPts val="0"/>
              </a:spcBef>
              <a:spcAft>
                <a:spcPts val="0"/>
              </a:spcAft>
              <a:buClrTx/>
              <a:buSzTx/>
              <a:buFontTx/>
              <a:buAutoNum type="arabicPeriod"/>
              <a:tabLst/>
              <a:defRPr/>
            </a:pPr>
            <a:r>
              <a:rPr lang="en-GB" dirty="0">
                <a:latin typeface="Comic Sans MS" panose="030F0702030302020204" pitchFamily="66" charset="0"/>
              </a:rPr>
              <a:t>When people do fantastic work in either business, public office or for charity work, they may be awarded the </a:t>
            </a:r>
            <a:r>
              <a:rPr lang="en-GB" b="1" dirty="0">
                <a:latin typeface="Comic Sans MS" panose="030F0702030302020204" pitchFamily="66" charset="0"/>
              </a:rPr>
              <a:t>OBE</a:t>
            </a:r>
            <a:r>
              <a:rPr lang="en-GB" dirty="0">
                <a:latin typeface="Comic Sans MS" panose="030F0702030302020204" pitchFamily="66" charset="0"/>
              </a:rPr>
              <a:t> (stands for Officer of the Most Excellent Order of the British Empire). </a:t>
            </a:r>
          </a:p>
          <a:p>
            <a:pPr marL="228600" marR="0" lvl="0" indent="-228600" algn="l" defTabSz="914327" rtl="0" eaLnBrk="1" fontAlgn="auto" latinLnBrk="0" hangingPunct="1">
              <a:lnSpc>
                <a:spcPct val="100000"/>
              </a:lnSpc>
              <a:spcBef>
                <a:spcPts val="0"/>
              </a:spcBef>
              <a:spcAft>
                <a:spcPts val="0"/>
              </a:spcAft>
              <a:buClrTx/>
              <a:buSzTx/>
              <a:buFontTx/>
              <a:buAutoNum type="arabicPeriod"/>
              <a:tabLst/>
              <a:defRPr/>
            </a:pPr>
            <a:r>
              <a:rPr lang="en-GB" dirty="0">
                <a:latin typeface="Comic Sans MS" panose="030F0702030302020204" pitchFamily="66" charset="0"/>
              </a:rPr>
              <a:t>When people serving in the armed forces show great bravery, they may be awarded the Victoria Cross.</a:t>
            </a:r>
          </a:p>
          <a:p>
            <a:pPr marL="0" marR="0" lvl="0" indent="0" algn="l" defTabSz="914327" rtl="0" eaLnBrk="1" fontAlgn="auto" latinLnBrk="0" hangingPunct="1">
              <a:lnSpc>
                <a:spcPct val="100000"/>
              </a:lnSpc>
              <a:spcBef>
                <a:spcPts val="0"/>
              </a:spcBef>
              <a:spcAft>
                <a:spcPts val="0"/>
              </a:spcAft>
              <a:buClrTx/>
              <a:buSzTx/>
              <a:buFontTx/>
              <a:buNone/>
              <a:tabLst/>
              <a:defRPr/>
            </a:pPr>
            <a:r>
              <a:rPr lang="en-GB" dirty="0">
                <a:latin typeface="Comic Sans MS" panose="030F0702030302020204" pitchFamily="66" charset="0"/>
              </a:rPr>
              <a:t>All three of these awards are presented by the queen in Buckingham Palace.</a:t>
            </a:r>
          </a:p>
          <a:p>
            <a:pPr marL="0" marR="0" lvl="0" indent="0" algn="l" defTabSz="914327" rtl="0" eaLnBrk="1" fontAlgn="auto" latinLnBrk="0" hangingPunct="1">
              <a:lnSpc>
                <a:spcPct val="100000"/>
              </a:lnSpc>
              <a:spcBef>
                <a:spcPts val="0"/>
              </a:spcBef>
              <a:spcAft>
                <a:spcPts val="0"/>
              </a:spcAft>
              <a:buClrTx/>
              <a:buSzTx/>
              <a:buFontTx/>
              <a:buNone/>
              <a:tabLst/>
              <a:defRPr/>
            </a:pPr>
            <a:endParaRPr lang="en-GB" dirty="0">
              <a:latin typeface="Comic Sans MS" panose="030F0702030302020204" pitchFamily="66" charset="0"/>
            </a:endParaRPr>
          </a:p>
          <a:p>
            <a:pPr marL="0" marR="0" lvl="0" indent="0" algn="l" defTabSz="914327" rtl="0" eaLnBrk="1" fontAlgn="auto" latinLnBrk="0" hangingPunct="1">
              <a:lnSpc>
                <a:spcPct val="100000"/>
              </a:lnSpc>
              <a:spcBef>
                <a:spcPts val="0"/>
              </a:spcBef>
              <a:spcAft>
                <a:spcPts val="0"/>
              </a:spcAft>
              <a:buClrTx/>
              <a:buSzTx/>
              <a:buFontTx/>
              <a:buNone/>
              <a:tabLst/>
              <a:defRPr/>
            </a:pPr>
            <a:r>
              <a:rPr lang="en-GB" dirty="0">
                <a:latin typeface="Comic Sans MS" panose="030F0702030302020204" pitchFamily="66" charset="0"/>
              </a:rPr>
              <a:t>4. People are awarded with a medal when they complete a race. People often do races to raise money for charities like PDSA.</a:t>
            </a:r>
          </a:p>
          <a:p>
            <a:pPr marL="0" marR="0" lvl="0" indent="0" algn="l" defTabSz="914327" rtl="0" eaLnBrk="1" fontAlgn="auto" latinLnBrk="0" hangingPunct="1">
              <a:lnSpc>
                <a:spcPct val="100000"/>
              </a:lnSpc>
              <a:spcBef>
                <a:spcPts val="0"/>
              </a:spcBef>
              <a:spcAft>
                <a:spcPts val="0"/>
              </a:spcAft>
              <a:buClrTx/>
              <a:buSzTx/>
              <a:buFontTx/>
              <a:buNone/>
              <a:tabLst/>
              <a:defRPr/>
            </a:pPr>
            <a:r>
              <a:rPr lang="en-GB" dirty="0">
                <a:latin typeface="Comic Sans MS" panose="030F0702030302020204" pitchFamily="66" charset="0"/>
              </a:rPr>
              <a:t>5. Athletes are awarded either a gold, silver or bronze medal when they win an Olympic sport</a:t>
            </a:r>
            <a:r>
              <a:rPr lang="en-GB" dirty="0" smtClean="0">
                <a:latin typeface="Comic Sans MS" panose="030F0702030302020204" pitchFamily="66" charset="0"/>
              </a:rPr>
              <a:t>.</a:t>
            </a:r>
          </a:p>
          <a:p>
            <a:pPr marL="0" marR="0" lvl="0" indent="0" algn="l" defTabSz="914327" rtl="0" eaLnBrk="1" fontAlgn="auto" latinLnBrk="0" hangingPunct="1">
              <a:lnSpc>
                <a:spcPct val="100000"/>
              </a:lnSpc>
              <a:spcBef>
                <a:spcPts val="0"/>
              </a:spcBef>
              <a:spcAft>
                <a:spcPts val="0"/>
              </a:spcAft>
              <a:buClrTx/>
              <a:buSzTx/>
              <a:buFontTx/>
              <a:buNone/>
              <a:tabLst/>
              <a:defRPr/>
            </a:pPr>
            <a:r>
              <a:rPr lang="en-GB" dirty="0" smtClean="0">
                <a:latin typeface="Comic Sans MS" panose="030F0702030302020204" pitchFamily="66" charset="0"/>
              </a:rPr>
              <a:t>6. You may have won an award at school or in a club outside of school – ask</a:t>
            </a:r>
            <a:r>
              <a:rPr lang="en-GB" baseline="0" dirty="0" smtClean="0">
                <a:latin typeface="Comic Sans MS" panose="030F0702030302020204" pitchFamily="66" charset="0"/>
              </a:rPr>
              <a:t> for hands up and take a couple of examples</a:t>
            </a:r>
            <a:endParaRPr lang="en-GB" dirty="0">
              <a:latin typeface="Comic Sans MS" panose="030F0702030302020204" pitchFamily="66" charset="0"/>
            </a:endParaRPr>
          </a:p>
          <a:p>
            <a:endParaRPr lang="en-GB" dirty="0" smtClean="0"/>
          </a:p>
          <a:p>
            <a:r>
              <a:rPr lang="en-GB" dirty="0" smtClean="0"/>
              <a:t>Maria </a:t>
            </a:r>
            <a:r>
              <a:rPr lang="en-GB" dirty="0" err="1" smtClean="0"/>
              <a:t>Dickin</a:t>
            </a:r>
            <a:r>
              <a:rPr lang="en-GB" dirty="0" smtClean="0"/>
              <a:t> began the</a:t>
            </a:r>
            <a:r>
              <a:rPr lang="en-GB" baseline="0" dirty="0" smtClean="0"/>
              <a:t> PDSA medals programme to honour those animals who have helped people - </a:t>
            </a:r>
            <a:r>
              <a:rPr lang="en-GB" dirty="0" smtClean="0"/>
              <a:t>let’s have</a:t>
            </a:r>
            <a:r>
              <a:rPr lang="en-GB" baseline="0" dirty="0" smtClean="0"/>
              <a:t> a look at them</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11</a:t>
            </a:fld>
            <a:endParaRPr lang="en-GB" dirty="0"/>
          </a:p>
        </p:txBody>
      </p:sp>
    </p:spTree>
    <p:extLst>
      <p:ext uri="{BB962C8B-B14F-4D97-AF65-F5344CB8AC3E}">
        <p14:creationId xmlns:p14="http://schemas.microsoft.com/office/powerpoint/2010/main" val="206534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5982" y="3246615"/>
            <a:ext cx="7940132" cy="3059240"/>
          </a:xfrm>
        </p:spPr>
        <p:txBody>
          <a:bodyPr/>
          <a:lstStyle/>
          <a:p>
            <a:r>
              <a:rPr lang="en-GB" b="1" dirty="0">
                <a:latin typeface="Comic Sans MS" panose="030F0702030302020204" pitchFamily="66" charset="0"/>
              </a:rPr>
              <a:t>Share:</a:t>
            </a:r>
            <a:endParaRPr lang="en-GB" dirty="0">
              <a:latin typeface="Comic Sans MS" panose="030F0702030302020204" pitchFamily="66" charset="0"/>
            </a:endParaRPr>
          </a:p>
          <a:p>
            <a:r>
              <a:rPr lang="en-GB" u="sng" dirty="0">
                <a:latin typeface="Comic Sans MS" panose="030F0702030302020204" pitchFamily="66" charset="0"/>
              </a:rPr>
              <a:t>PDSA </a:t>
            </a:r>
            <a:r>
              <a:rPr lang="en-GB" u="sng" dirty="0" err="1">
                <a:latin typeface="Comic Sans MS" panose="030F0702030302020204" pitchFamily="66" charset="0"/>
              </a:rPr>
              <a:t>Dickin</a:t>
            </a:r>
            <a:r>
              <a:rPr lang="en-GB" u="sng" dirty="0">
                <a:latin typeface="Comic Sans MS" panose="030F0702030302020204" pitchFamily="66" charset="0"/>
              </a:rPr>
              <a:t> Medal</a:t>
            </a:r>
            <a:endParaRPr lang="en-GB" dirty="0">
              <a:latin typeface="Comic Sans MS" panose="030F0702030302020204" pitchFamily="66" charset="0"/>
            </a:endParaRPr>
          </a:p>
          <a:p>
            <a:r>
              <a:rPr lang="en-GB" dirty="0">
                <a:latin typeface="Comic Sans MS" panose="030F0702030302020204" pitchFamily="66" charset="0"/>
              </a:rPr>
              <a:t>PDSA’s </a:t>
            </a:r>
            <a:r>
              <a:rPr lang="en-GB" dirty="0" err="1">
                <a:latin typeface="Comic Sans MS" panose="030F0702030302020204" pitchFamily="66" charset="0"/>
              </a:rPr>
              <a:t>Dickin</a:t>
            </a:r>
            <a:r>
              <a:rPr lang="en-GB" dirty="0">
                <a:latin typeface="Comic Sans MS" panose="030F0702030302020204" pitchFamily="66" charset="0"/>
              </a:rPr>
              <a:t> Medal is the animals’ Victoria Cross.</a:t>
            </a:r>
          </a:p>
          <a:p>
            <a:r>
              <a:rPr lang="en-GB" dirty="0">
                <a:latin typeface="Comic Sans MS" panose="030F0702030302020204" pitchFamily="66" charset="0"/>
              </a:rPr>
              <a:t>It was the first PDSA medal – launched in 1943 to recognise the great part that animals play in times of war </a:t>
            </a:r>
          </a:p>
          <a:p>
            <a:r>
              <a:rPr lang="en-GB" dirty="0">
                <a:latin typeface="Comic Sans MS" panose="030F0702030302020204" pitchFamily="66" charset="0"/>
              </a:rPr>
              <a:t>- saving the lives of people and their fellow animals. </a:t>
            </a:r>
          </a:p>
          <a:p>
            <a:r>
              <a:rPr lang="en-GB" dirty="0">
                <a:latin typeface="Comic Sans MS" panose="030F0702030302020204" pitchFamily="66" charset="0"/>
              </a:rPr>
              <a:t>So far </a:t>
            </a:r>
            <a:r>
              <a:rPr lang="en-GB" dirty="0" smtClean="0">
                <a:latin typeface="Comic Sans MS" panose="030F0702030302020204" pitchFamily="66" charset="0"/>
              </a:rPr>
              <a:t>70 </a:t>
            </a:r>
            <a:r>
              <a:rPr lang="en-GB" dirty="0">
                <a:latin typeface="Comic Sans MS" panose="030F0702030302020204" pitchFamily="66" charset="0"/>
              </a:rPr>
              <a:t>animals have been given the Dickin Medal, they include </a:t>
            </a:r>
            <a:r>
              <a:rPr lang="en-GB" dirty="0" smtClean="0">
                <a:latin typeface="Comic Sans MS" panose="030F0702030302020204" pitchFamily="66" charset="0"/>
              </a:rPr>
              <a:t>33 dogs</a:t>
            </a:r>
            <a:r>
              <a:rPr lang="en-GB" dirty="0">
                <a:latin typeface="Comic Sans MS" panose="030F0702030302020204" pitchFamily="66" charset="0"/>
              </a:rPr>
              <a:t>, </a:t>
            </a:r>
            <a:r>
              <a:rPr lang="en-GB" dirty="0" smtClean="0">
                <a:latin typeface="Comic Sans MS" panose="030F0702030302020204" pitchFamily="66" charset="0"/>
              </a:rPr>
              <a:t>32 pigeons</a:t>
            </a:r>
            <a:r>
              <a:rPr lang="en-GB" dirty="0">
                <a:latin typeface="Comic Sans MS" panose="030F0702030302020204" pitchFamily="66" charset="0"/>
              </a:rPr>
              <a:t>, </a:t>
            </a:r>
            <a:r>
              <a:rPr lang="en-GB" dirty="0" smtClean="0">
                <a:latin typeface="Comic Sans MS" panose="030F0702030302020204" pitchFamily="66" charset="0"/>
              </a:rPr>
              <a:t>4 horses </a:t>
            </a:r>
            <a:r>
              <a:rPr lang="en-GB" dirty="0">
                <a:latin typeface="Comic Sans MS" panose="030F0702030302020204" pitchFamily="66" charset="0"/>
              </a:rPr>
              <a:t>and 1 cat</a:t>
            </a:r>
            <a:r>
              <a:rPr lang="en-GB" dirty="0" smtClean="0">
                <a:latin typeface="Comic Sans MS" panose="030F0702030302020204" pitchFamily="66" charset="0"/>
              </a:rPr>
              <a:t>.</a:t>
            </a:r>
          </a:p>
          <a:p>
            <a:endParaRPr lang="en-GB" dirty="0" smtClean="0">
              <a:latin typeface="Comic Sans MS" panose="030F0702030302020204" pitchFamily="66" charset="0"/>
            </a:endParaRPr>
          </a:p>
          <a:p>
            <a:endParaRPr lang="en-GB" dirty="0" smtClean="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12</a:t>
            </a:fld>
            <a:endParaRPr lang="en-GB" dirty="0"/>
          </a:p>
        </p:txBody>
      </p:sp>
    </p:spTree>
    <p:extLst>
      <p:ext uri="{BB962C8B-B14F-4D97-AF65-F5344CB8AC3E}">
        <p14:creationId xmlns:p14="http://schemas.microsoft.com/office/powerpoint/2010/main" val="268837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05982" y="3246615"/>
            <a:ext cx="7940132" cy="3059240"/>
          </a:xfrm>
        </p:spPr>
        <p:txBody>
          <a:bodyPr/>
          <a:lstStyle/>
          <a:p>
            <a:r>
              <a:rPr lang="en-GB" b="0" dirty="0" smtClean="0">
                <a:latin typeface="Comic Sans MS" panose="030F0702030302020204" pitchFamily="66" charset="0"/>
              </a:rPr>
              <a:t>Before the images</a:t>
            </a:r>
            <a:r>
              <a:rPr lang="en-GB" b="0" baseline="0" dirty="0" smtClean="0">
                <a:latin typeface="Comic Sans MS" panose="030F0702030302020204" pitchFamily="66" charset="0"/>
              </a:rPr>
              <a:t> come up, ask</a:t>
            </a:r>
            <a:r>
              <a:rPr lang="en-GB" b="0" dirty="0" smtClean="0">
                <a:latin typeface="Comic Sans MS" panose="030F0702030302020204" pitchFamily="66" charset="0"/>
              </a:rPr>
              <a:t> the pupils what</a:t>
            </a:r>
            <a:r>
              <a:rPr lang="en-GB" b="0" baseline="0" dirty="0" smtClean="0">
                <a:latin typeface="Comic Sans MS" panose="030F0702030302020204" pitchFamily="66" charset="0"/>
              </a:rPr>
              <a:t> sort of animal they think the first medal was awarded to. </a:t>
            </a:r>
          </a:p>
          <a:p>
            <a:endParaRPr lang="en-GB" b="0" baseline="0" dirty="0" smtClean="0">
              <a:latin typeface="Comic Sans MS" panose="030F0702030302020204" pitchFamily="66" charset="0"/>
            </a:endParaRPr>
          </a:p>
          <a:p>
            <a:pPr marL="0" marR="0" lvl="0" indent="0" algn="l" defTabSz="914327" rtl="0" eaLnBrk="1" fontAlgn="auto" latinLnBrk="0" hangingPunct="1">
              <a:lnSpc>
                <a:spcPct val="100000"/>
              </a:lnSpc>
              <a:spcBef>
                <a:spcPts val="0"/>
              </a:spcBef>
              <a:spcAft>
                <a:spcPts val="0"/>
              </a:spcAft>
              <a:buClrTx/>
              <a:buSzTx/>
              <a:buFontTx/>
              <a:buNone/>
              <a:tabLst/>
              <a:defRPr/>
            </a:pPr>
            <a:r>
              <a:rPr lang="en-GB" dirty="0" smtClean="0">
                <a:effectLst/>
              </a:rPr>
              <a:t>32 pigeons</a:t>
            </a:r>
            <a:r>
              <a:rPr lang="en-GB" baseline="0" dirty="0" smtClean="0">
                <a:effectLst/>
              </a:rPr>
              <a:t> were</a:t>
            </a:r>
            <a:r>
              <a:rPr lang="en-GB" dirty="0" smtClean="0">
                <a:effectLst/>
              </a:rPr>
              <a:t> given medals</a:t>
            </a:r>
            <a:r>
              <a:rPr lang="en-GB" baseline="0" dirty="0" smtClean="0">
                <a:effectLst/>
              </a:rPr>
              <a:t> </a:t>
            </a:r>
            <a:r>
              <a:rPr lang="en-GB" dirty="0" smtClean="0">
                <a:effectLst/>
              </a:rPr>
              <a:t>between 1943 and 1949</a:t>
            </a:r>
            <a:r>
              <a:rPr lang="en-GB" baseline="0" dirty="0" smtClean="0">
                <a:effectLst/>
              </a:rPr>
              <a:t> for </a:t>
            </a:r>
            <a:r>
              <a:rPr lang="en-GB" dirty="0" smtClean="0">
                <a:effectLst/>
              </a:rPr>
              <a:t>delivering messages during World</a:t>
            </a:r>
            <a:r>
              <a:rPr lang="en-GB" baseline="0" dirty="0" smtClean="0">
                <a:effectLst/>
              </a:rPr>
              <a:t> War II. There were no mobile phones or emails at the time so people communicated over long distances by sending a message via a carrier pigeon. </a:t>
            </a:r>
            <a:endParaRPr lang="en-GB" b="0" baseline="0" dirty="0" smtClean="0">
              <a:latin typeface="Comic Sans MS" panose="030F0702030302020204" pitchFamily="66" charset="0"/>
            </a:endParaRPr>
          </a:p>
          <a:p>
            <a:endParaRPr lang="en-GB" b="0" baseline="0" dirty="0" smtClean="0">
              <a:latin typeface="Comic Sans MS" panose="030F0702030302020204" pitchFamily="66" charset="0"/>
            </a:endParaRPr>
          </a:p>
          <a:p>
            <a:pPr marL="0" marR="0" lvl="0" indent="0" algn="l" defTabSz="914327" rtl="0" eaLnBrk="1" fontAlgn="auto" latinLnBrk="0" hangingPunct="1">
              <a:lnSpc>
                <a:spcPct val="100000"/>
              </a:lnSpc>
              <a:spcBef>
                <a:spcPts val="0"/>
              </a:spcBef>
              <a:spcAft>
                <a:spcPts val="0"/>
              </a:spcAft>
              <a:buClrTx/>
              <a:buSzTx/>
              <a:buFontTx/>
              <a:buNone/>
              <a:tabLst/>
              <a:defRPr/>
            </a:pPr>
            <a:r>
              <a:rPr lang="en-GB" sz="1200" dirty="0" smtClean="0">
                <a:solidFill>
                  <a:srgbClr val="41A98E"/>
                </a:solidFill>
              </a:rPr>
              <a:t>In February 1942 a carrier pigeon called </a:t>
            </a:r>
            <a:r>
              <a:rPr lang="en-GB" sz="1200" dirty="0" err="1" smtClean="0">
                <a:solidFill>
                  <a:srgbClr val="41A98E"/>
                </a:solidFill>
              </a:rPr>
              <a:t>Winkie</a:t>
            </a:r>
            <a:r>
              <a:rPr lang="en-GB" sz="1200" dirty="0" smtClean="0">
                <a:solidFill>
                  <a:srgbClr val="41A98E"/>
                </a:solidFill>
              </a:rPr>
              <a:t> flew over 120 miles with a message, which led to the rescue of a crew whose plane</a:t>
            </a:r>
            <a:r>
              <a:rPr lang="en-GB" sz="1200" baseline="0" dirty="0" smtClean="0">
                <a:solidFill>
                  <a:srgbClr val="41A98E"/>
                </a:solidFill>
              </a:rPr>
              <a:t> had been hit by enemy and fire and crashed in to the sea</a:t>
            </a:r>
            <a:r>
              <a:rPr lang="en-GB" sz="1200" dirty="0" smtClean="0">
                <a:solidFill>
                  <a:srgbClr val="41A98E"/>
                </a:solidFill>
              </a:rPr>
              <a:t>. </a:t>
            </a:r>
            <a:r>
              <a:rPr lang="en-GB" dirty="0" smtClean="0">
                <a:effectLst/>
              </a:rPr>
              <a:t>A rescue mission was launched and the crew were found within 15 minutes. </a:t>
            </a:r>
            <a:r>
              <a:rPr lang="en-GB" sz="1200" dirty="0" smtClean="0">
                <a:solidFill>
                  <a:srgbClr val="41A98E"/>
                </a:solidFill>
              </a:rPr>
              <a:t>Without her they might never have been found. </a:t>
            </a:r>
          </a:p>
          <a:p>
            <a:pPr marL="0" marR="0" lvl="0" indent="0" algn="l" defTabSz="914327" rtl="0" eaLnBrk="1" fontAlgn="auto" latinLnBrk="0" hangingPunct="1">
              <a:lnSpc>
                <a:spcPct val="100000"/>
              </a:lnSpc>
              <a:spcBef>
                <a:spcPts val="0"/>
              </a:spcBef>
              <a:spcAft>
                <a:spcPts val="0"/>
              </a:spcAft>
              <a:buClrTx/>
              <a:buSzTx/>
              <a:buFontTx/>
              <a:buNone/>
              <a:tabLst/>
              <a:defRPr/>
            </a:pPr>
            <a:endParaRPr lang="en-GB" sz="1200" b="0" dirty="0" smtClean="0">
              <a:solidFill>
                <a:srgbClr val="41A98E"/>
              </a:solidFill>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13</a:t>
            </a:fld>
            <a:endParaRPr lang="en-GB" dirty="0"/>
          </a:p>
        </p:txBody>
      </p:sp>
    </p:spTree>
    <p:extLst>
      <p:ext uri="{BB962C8B-B14F-4D97-AF65-F5344CB8AC3E}">
        <p14:creationId xmlns:p14="http://schemas.microsoft.com/office/powerpoint/2010/main" val="722418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u="sng" dirty="0" smtClean="0">
                <a:latin typeface="Comic Sans MS" panose="030F0702030302020204" pitchFamily="66" charset="0"/>
              </a:rPr>
              <a:t>Simon </a:t>
            </a:r>
            <a:r>
              <a:rPr lang="en-GB" u="sng" dirty="0">
                <a:latin typeface="Comic Sans MS" panose="030F0702030302020204" pitchFamily="66" charset="0"/>
              </a:rPr>
              <a:t>the cat</a:t>
            </a:r>
            <a:endParaRPr lang="en-GB" dirty="0">
              <a:latin typeface="Comic Sans MS" panose="030F0702030302020204" pitchFamily="66" charset="0"/>
            </a:endParaRPr>
          </a:p>
          <a:p>
            <a:r>
              <a:rPr lang="en-GB" dirty="0">
                <a:latin typeface="Comic Sans MS" panose="030F0702030302020204" pitchFamily="66" charset="0"/>
              </a:rPr>
              <a:t>Many cats used to live at sea on Royal Navy ships. Simon, the black and white cat lived on HMS Amethyst. </a:t>
            </a:r>
          </a:p>
          <a:p>
            <a:r>
              <a:rPr lang="en-GB" dirty="0">
                <a:latin typeface="Comic Sans MS" panose="030F0702030302020204" pitchFamily="66" charset="0"/>
              </a:rPr>
              <a:t>In 1949 the ship was travelling up the </a:t>
            </a:r>
            <a:r>
              <a:rPr lang="en-GB" dirty="0" err="1">
                <a:latin typeface="Comic Sans MS" panose="030F0702030302020204" pitchFamily="66" charset="0"/>
              </a:rPr>
              <a:t>Yangtse</a:t>
            </a:r>
            <a:r>
              <a:rPr lang="en-GB" dirty="0">
                <a:latin typeface="Comic Sans MS" panose="030F0702030302020204" pitchFamily="66" charset="0"/>
              </a:rPr>
              <a:t> River in China when it was attacked and lots of the crew were killed, including the Captain.</a:t>
            </a:r>
          </a:p>
          <a:p>
            <a:r>
              <a:rPr lang="en-GB" dirty="0">
                <a:latin typeface="Comic Sans MS" panose="030F0702030302020204" pitchFamily="66" charset="0"/>
              </a:rPr>
              <a:t>The ship was held captive for 100 days – Simon controlled the growing rat population and comforted the young crew who’d lost their friends and thought they’d never go home.</a:t>
            </a:r>
          </a:p>
          <a:p>
            <a:r>
              <a:rPr lang="en-GB" dirty="0">
                <a:latin typeface="Comic Sans MS" panose="030F0702030302020204" pitchFamily="66" charset="0"/>
              </a:rPr>
              <a:t>Simon was awarded the PDSA </a:t>
            </a:r>
            <a:r>
              <a:rPr lang="en-GB" dirty="0" err="1">
                <a:latin typeface="Comic Sans MS" panose="030F0702030302020204" pitchFamily="66" charset="0"/>
              </a:rPr>
              <a:t>Dickin</a:t>
            </a:r>
            <a:r>
              <a:rPr lang="en-GB" dirty="0">
                <a:latin typeface="Comic Sans MS" panose="030F0702030302020204" pitchFamily="66" charset="0"/>
              </a:rPr>
              <a:t> Medal at the end of 1949. </a:t>
            </a:r>
          </a:p>
          <a:p>
            <a:endParaRPr lang="en-GB" dirty="0">
              <a:latin typeface="Comic Sans MS" panose="030F0702030302020204" pitchFamily="66" charset="0"/>
            </a:endParaRPr>
          </a:p>
          <a:p>
            <a:r>
              <a:rPr lang="en-GB" u="sng" dirty="0">
                <a:latin typeface="Comic Sans MS" panose="030F0702030302020204" pitchFamily="66" charset="0"/>
              </a:rPr>
              <a:t>Beauty the dog</a:t>
            </a:r>
            <a:endParaRPr lang="en-GB" dirty="0">
              <a:latin typeface="Comic Sans MS" panose="030F0702030302020204" pitchFamily="66" charset="0"/>
            </a:endParaRPr>
          </a:p>
          <a:p>
            <a:r>
              <a:rPr lang="en-GB" dirty="0">
                <a:latin typeface="Comic Sans MS" panose="030F0702030302020204" pitchFamily="66" charset="0"/>
              </a:rPr>
              <a:t>During wartime, specially trained dogs worked on patrol and guard duties and on search and rescue missions. </a:t>
            </a:r>
          </a:p>
          <a:p>
            <a:r>
              <a:rPr lang="en-GB" dirty="0">
                <a:latin typeface="Comic Sans MS" panose="030F0702030302020204" pitchFamily="66" charset="0"/>
              </a:rPr>
              <a:t>Beauty was the family pet of a PDSA worker, who led one of the animal rescue squads in London in World War II. One night in 1940 Beauty helped to dig through the rubble, and found a cat buried underneath. During her career she saved 63 animals from being buried alive, although she’d never been trained to do this.</a:t>
            </a:r>
          </a:p>
          <a:p>
            <a:r>
              <a:rPr lang="en-GB" dirty="0">
                <a:latin typeface="Comic Sans MS" panose="030F0702030302020204" pitchFamily="66" charset="0"/>
              </a:rPr>
              <a:t>She was awarded the PDSA </a:t>
            </a:r>
            <a:r>
              <a:rPr lang="en-GB" dirty="0" err="1">
                <a:latin typeface="Comic Sans MS" panose="030F0702030302020204" pitchFamily="66" charset="0"/>
              </a:rPr>
              <a:t>Dickin</a:t>
            </a:r>
            <a:r>
              <a:rPr lang="en-GB" dirty="0">
                <a:latin typeface="Comic Sans MS" panose="030F0702030302020204" pitchFamily="66" charset="0"/>
              </a:rPr>
              <a:t> Medal in 1945.</a:t>
            </a:r>
          </a:p>
          <a:p>
            <a:endParaRPr lang="en-GB" dirty="0">
              <a:latin typeface="Comic Sans MS" panose="030F0702030302020204" pitchFamily="66" charset="0"/>
            </a:endParaRPr>
          </a:p>
          <a:p>
            <a:r>
              <a:rPr lang="en-GB" u="sng" dirty="0">
                <a:latin typeface="Comic Sans MS" panose="030F0702030302020204" pitchFamily="66" charset="0"/>
              </a:rPr>
              <a:t>Warrior the horse</a:t>
            </a:r>
            <a:endParaRPr lang="en-GB" dirty="0">
              <a:latin typeface="Comic Sans MS" panose="030F0702030302020204" pitchFamily="66" charset="0"/>
            </a:endParaRPr>
          </a:p>
          <a:p>
            <a:r>
              <a:rPr lang="en-GB" dirty="0">
                <a:latin typeface="Comic Sans MS" panose="030F0702030302020204" pitchFamily="66" charset="0"/>
              </a:rPr>
              <a:t>Some medals have been awarded years later – like in the case of Warrior the ‘war horse’ who survived the whole of World War I, but wasn’t given a PDSA </a:t>
            </a:r>
            <a:r>
              <a:rPr lang="en-GB" dirty="0" err="1">
                <a:latin typeface="Comic Sans MS" panose="030F0702030302020204" pitchFamily="66" charset="0"/>
              </a:rPr>
              <a:t>Dickin</a:t>
            </a:r>
            <a:r>
              <a:rPr lang="en-GB" dirty="0">
                <a:latin typeface="Comic Sans MS" panose="030F0702030302020204" pitchFamily="66" charset="0"/>
              </a:rPr>
              <a:t> Medal until 2014.</a:t>
            </a:r>
          </a:p>
          <a:p>
            <a:r>
              <a:rPr lang="en-GB" dirty="0">
                <a:latin typeface="Comic Sans MS" panose="030F0702030302020204" pitchFamily="66" charset="0"/>
              </a:rPr>
              <a:t>Warrior was a brave and dedicated horse who carried on with his duties even when soldiers and other horses were lost in the line of duty. Warrior received the medal on behalf of all animals that served during World War I. He had so many narrow escapes from death that he was known as ‘the horse the Germans can’t kill.’ A film was made about him, War Horse – have you seen it?</a:t>
            </a:r>
          </a:p>
          <a:p>
            <a:r>
              <a:rPr lang="en-GB" dirty="0">
                <a:latin typeface="Comic Sans MS" panose="030F0702030302020204" pitchFamily="66" charset="0"/>
              </a:rPr>
              <a:t> </a:t>
            </a:r>
          </a:p>
        </p:txBody>
      </p:sp>
      <p:sp>
        <p:nvSpPr>
          <p:cNvPr id="4" name="Slide Number Placeholder 3"/>
          <p:cNvSpPr>
            <a:spLocks noGrp="1"/>
          </p:cNvSpPr>
          <p:nvPr>
            <p:ph type="sldNum" sz="quarter" idx="10"/>
          </p:nvPr>
        </p:nvSpPr>
        <p:spPr/>
        <p:txBody>
          <a:bodyPr/>
          <a:lstStyle/>
          <a:p>
            <a:fld id="{979406C9-16FD-4C90-9D09-3BF700C4283E}" type="slidenum">
              <a:rPr lang="en-GB" smtClean="0"/>
              <a:pPr/>
              <a:t>14</a:t>
            </a:fld>
            <a:endParaRPr lang="en-GB"/>
          </a:p>
        </p:txBody>
      </p:sp>
    </p:spTree>
    <p:extLst>
      <p:ext uri="{BB962C8B-B14F-4D97-AF65-F5344CB8AC3E}">
        <p14:creationId xmlns:p14="http://schemas.microsoft.com/office/powerpoint/2010/main" val="4260000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i="0" kern="1200" dirty="0" smtClean="0">
                <a:solidFill>
                  <a:schemeClr val="tx1"/>
                </a:solidFill>
                <a:effectLst/>
                <a:latin typeface="Arial" pitchFamily="34" charset="0"/>
                <a:ea typeface="+mn-ea"/>
                <a:cs typeface="+mn-cs"/>
              </a:rPr>
              <a:t>Posthumous PDSA </a:t>
            </a:r>
            <a:r>
              <a:rPr lang="en-US" sz="1200" b="1" i="0" kern="1200" dirty="0" err="1" smtClean="0">
                <a:solidFill>
                  <a:schemeClr val="tx1"/>
                </a:solidFill>
                <a:effectLst/>
                <a:latin typeface="Arial" pitchFamily="34" charset="0"/>
                <a:ea typeface="+mn-ea"/>
                <a:cs typeface="+mn-cs"/>
              </a:rPr>
              <a:t>Dickin</a:t>
            </a:r>
            <a:r>
              <a:rPr lang="en-US" sz="1200" b="1" i="0" kern="1200" dirty="0" smtClean="0">
                <a:solidFill>
                  <a:schemeClr val="tx1"/>
                </a:solidFill>
                <a:effectLst/>
                <a:latin typeface="Arial" pitchFamily="34" charset="0"/>
                <a:ea typeface="+mn-ea"/>
                <a:cs typeface="+mn-cs"/>
              </a:rPr>
              <a:t> Medal for WWII hero dog Chips</a:t>
            </a:r>
          </a:p>
          <a:p>
            <a:r>
              <a:rPr lang="en-US" sz="1200" b="0" i="0" kern="1200" dirty="0" smtClean="0">
                <a:solidFill>
                  <a:schemeClr val="tx1"/>
                </a:solidFill>
                <a:effectLst/>
                <a:latin typeface="Arial" pitchFamily="34" charset="0"/>
                <a:ea typeface="+mn-ea"/>
                <a:cs typeface="+mn-cs"/>
              </a:rPr>
              <a:t>We’re delighted to announce that WWII hero dog Chips, has been </a:t>
            </a:r>
            <a:r>
              <a:rPr lang="en-US" sz="1200" b="0" i="0" kern="1200" dirty="0" err="1" smtClean="0">
                <a:solidFill>
                  <a:schemeClr val="tx1"/>
                </a:solidFill>
                <a:effectLst/>
                <a:latin typeface="Arial" pitchFamily="34" charset="0"/>
                <a:ea typeface="+mn-ea"/>
                <a:cs typeface="+mn-cs"/>
              </a:rPr>
              <a:t>honoured</a:t>
            </a:r>
            <a:r>
              <a:rPr lang="en-US" sz="1200" b="0" i="0" kern="1200" dirty="0" smtClean="0">
                <a:solidFill>
                  <a:schemeClr val="tx1"/>
                </a:solidFill>
                <a:effectLst/>
                <a:latin typeface="Arial" pitchFamily="34" charset="0"/>
                <a:ea typeface="+mn-ea"/>
                <a:cs typeface="+mn-cs"/>
              </a:rPr>
              <a:t> with a PDSA </a:t>
            </a:r>
            <a:r>
              <a:rPr lang="en-US" sz="1200" b="0" i="0" kern="1200" dirty="0" err="1" smtClean="0">
                <a:solidFill>
                  <a:schemeClr val="tx1"/>
                </a:solidFill>
                <a:effectLst/>
                <a:latin typeface="Arial" pitchFamily="34" charset="0"/>
                <a:ea typeface="+mn-ea"/>
                <a:cs typeface="+mn-cs"/>
              </a:rPr>
              <a:t>Dickin</a:t>
            </a:r>
            <a:r>
              <a:rPr lang="en-US" sz="1200" b="0" i="0" kern="1200" dirty="0" smtClean="0">
                <a:solidFill>
                  <a:schemeClr val="tx1"/>
                </a:solidFill>
                <a:effectLst/>
                <a:latin typeface="Arial" pitchFamily="34" charset="0"/>
                <a:ea typeface="+mn-ea"/>
                <a:cs typeface="+mn-cs"/>
              </a:rPr>
              <a:t> Medal for his bravery and devotion to duty during the beach landings in Sicily, 1943.</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Husky-crossbreed, Chips, was donated to the newly formed Dogs for Defense (</a:t>
            </a:r>
            <a:r>
              <a:rPr lang="en-US" sz="1200" b="0" i="0" kern="1200" dirty="0" err="1" smtClean="0">
                <a:solidFill>
                  <a:schemeClr val="tx1"/>
                </a:solidFill>
                <a:effectLst/>
                <a:latin typeface="Arial" pitchFamily="34" charset="0"/>
                <a:ea typeface="+mn-ea"/>
                <a:cs typeface="+mn-cs"/>
              </a:rPr>
              <a:t>DfD</a:t>
            </a:r>
            <a:r>
              <a:rPr lang="en-US" sz="1200" b="0" i="0" kern="1200" dirty="0" smtClean="0">
                <a:solidFill>
                  <a:schemeClr val="tx1"/>
                </a:solidFill>
                <a:effectLst/>
                <a:latin typeface="Arial" pitchFamily="34" charset="0"/>
                <a:ea typeface="+mn-ea"/>
                <a:cs typeface="+mn-cs"/>
              </a:rPr>
              <a:t>) by the Wren family when the US joined the war. </a:t>
            </a:r>
            <a:r>
              <a:rPr lang="en-US" sz="1200" b="0" i="0" kern="1200" dirty="0" err="1" smtClean="0">
                <a:solidFill>
                  <a:schemeClr val="tx1"/>
                </a:solidFill>
                <a:effectLst/>
                <a:latin typeface="Arial" pitchFamily="34" charset="0"/>
                <a:ea typeface="+mn-ea"/>
                <a:cs typeface="+mn-cs"/>
              </a:rPr>
              <a:t>DfD</a:t>
            </a:r>
            <a:r>
              <a:rPr lang="en-US" sz="1200" b="0" i="0" kern="1200" dirty="0" smtClean="0">
                <a:solidFill>
                  <a:schemeClr val="tx1"/>
                </a:solidFill>
                <a:effectLst/>
                <a:latin typeface="Arial" pitchFamily="34" charset="0"/>
                <a:ea typeface="+mn-ea"/>
                <a:cs typeface="+mn-cs"/>
              </a:rPr>
              <a:t> was the K9 Corps created to support the war effort and of the 40,000 dogs that were donated, only 10,000 made the cut, post-training.</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Following his training, Chips and his handler, Private Rowell, sailed to French Morocco, where they saw action behind enemy lines. Chips’ unrivalled skills were also put to important use when he and his handler were deployed to patrol the Casablanca Conference, where Prime Minister Winston Churchill and US President Franklin D Roosevelt met to discuss the Allied Forces’ strategy for the rest of the war. Chips met both leaders while he performed his protection duties.</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Chips and Private Rowell were then deployed to Sicily as part of ‘Operation Husky’, where their platoon was to assist in the invasion of the island.</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On 10 July 1943, as Chips lead his platoon ashore under the cover of darkness, the soldiers were attacked on the beach by an enemy machine gun team, hidden in a nearby hut. As the platoon dived for cover, Chips broke free and ran straight for the hut, despite a barrage of gunfire. Private Rowell described what happened next:</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Private Rowell reported that three other enemy soldiers followed, hands above heads.  During the incident, Chips sustained a scalp wound and powder burns, and required treatment for his injuries.  The hut turned out to be a machine-gun nest.</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It transpired that Chips had grabbed the machine gun by the barrel and pulled it off its mount. Chips’ actions undoubtedly saved the lives of the men in his platoon.</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
            </a:r>
            <a:br>
              <a:rPr lang="en-US" sz="1200" b="0" i="0" kern="1200" dirty="0" smtClean="0">
                <a:solidFill>
                  <a:schemeClr val="tx1"/>
                </a:solidFill>
                <a:effectLst/>
                <a:latin typeface="Arial" pitchFamily="34" charset="0"/>
                <a:ea typeface="+mn-ea"/>
                <a:cs typeface="+mn-cs"/>
              </a:rPr>
            </a:br>
            <a:r>
              <a:rPr lang="en-US" sz="1200" b="0" i="0" kern="1200" dirty="0" smtClean="0">
                <a:solidFill>
                  <a:schemeClr val="tx1"/>
                </a:solidFill>
                <a:effectLst/>
                <a:latin typeface="Arial" pitchFamily="34" charset="0"/>
                <a:ea typeface="+mn-ea"/>
                <a:cs typeface="+mn-cs"/>
              </a:rPr>
              <a:t>Chips’ actions on that day make him a worthy recipient of the PDSA </a:t>
            </a:r>
            <a:r>
              <a:rPr lang="en-US" sz="1200" b="0" i="0" kern="1200" dirty="0" err="1" smtClean="0">
                <a:solidFill>
                  <a:schemeClr val="tx1"/>
                </a:solidFill>
                <a:effectLst/>
                <a:latin typeface="Arial" pitchFamily="34" charset="0"/>
                <a:ea typeface="+mn-ea"/>
                <a:cs typeface="+mn-cs"/>
              </a:rPr>
              <a:t>Dickin</a:t>
            </a:r>
            <a:r>
              <a:rPr lang="en-US" sz="1200" b="0" i="0" kern="1200" dirty="0" smtClean="0">
                <a:solidFill>
                  <a:schemeClr val="tx1"/>
                </a:solidFill>
                <a:effectLst/>
                <a:latin typeface="Arial" pitchFamily="34" charset="0"/>
                <a:ea typeface="+mn-ea"/>
                <a:cs typeface="+mn-cs"/>
              </a:rPr>
              <a:t> Medal. His medal was presented by PDSA at the Churchill War Rooms on Monday 15 January, the 75th anniversary of the Casablanca conference.</a:t>
            </a:r>
            <a:br>
              <a:rPr lang="en-US" sz="1200" b="0" i="0" kern="1200" dirty="0" smtClean="0">
                <a:solidFill>
                  <a:schemeClr val="tx1"/>
                </a:solidFill>
                <a:effectLst/>
                <a:latin typeface="Arial" pitchFamily="34" charset="0"/>
                <a:ea typeface="+mn-ea"/>
                <a:cs typeface="+mn-cs"/>
              </a:rPr>
            </a:br>
            <a:endParaRPr lang="en-GB" dirty="0">
              <a:latin typeface="Comic Sans MS" panose="030F0702030302020204" pitchFamily="66" charset="0"/>
            </a:endParaRPr>
          </a:p>
          <a:p>
            <a:pPr defTabSz="837598">
              <a:defRPr/>
            </a:pPr>
            <a:endParaRPr lang="en-GB" dirty="0">
              <a:latin typeface="Comic Sans MS" panose="030F0702030302020204" pitchFamily="66" charset="0"/>
            </a:endParaRPr>
          </a:p>
          <a:p>
            <a:pPr defTabSz="837598">
              <a:defRPr/>
            </a:pP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15</a:t>
            </a:fld>
            <a:endParaRPr lang="en-GB"/>
          </a:p>
        </p:txBody>
      </p:sp>
    </p:spTree>
    <p:extLst>
      <p:ext uri="{BB962C8B-B14F-4D97-AF65-F5344CB8AC3E}">
        <p14:creationId xmlns:p14="http://schemas.microsoft.com/office/powerpoint/2010/main" val="176086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latin typeface="Comic Sans MS" panose="030F0702030302020204" pitchFamily="66" charset="0"/>
              </a:rPr>
              <a:t>PDSA’s Gold Medal is awarded for bravery and devotion, like the </a:t>
            </a:r>
            <a:r>
              <a:rPr lang="en-GB" dirty="0" err="1">
                <a:latin typeface="Comic Sans MS" panose="030F0702030302020204" pitchFamily="66" charset="0"/>
              </a:rPr>
              <a:t>Dickin</a:t>
            </a:r>
            <a:r>
              <a:rPr lang="en-GB" dirty="0">
                <a:latin typeface="Comic Sans MS" panose="030F0702030302020204" pitchFamily="66" charset="0"/>
              </a:rPr>
              <a:t> Medal, but can be given to pets as well as military animals. It’s known as the animals’ George Cross.</a:t>
            </a:r>
          </a:p>
          <a:p>
            <a:r>
              <a:rPr lang="en-GB" dirty="0">
                <a:latin typeface="Comic Sans MS" panose="030F0702030302020204" pitchFamily="66" charset="0"/>
              </a:rPr>
              <a:t>All the </a:t>
            </a:r>
            <a:r>
              <a:rPr lang="en-GB" dirty="0" smtClean="0">
                <a:latin typeface="Comic Sans MS" panose="030F0702030302020204" pitchFamily="66" charset="0"/>
              </a:rPr>
              <a:t>26 </a:t>
            </a:r>
            <a:r>
              <a:rPr lang="en-GB" dirty="0">
                <a:latin typeface="Comic Sans MS" panose="030F0702030302020204" pitchFamily="66" charset="0"/>
              </a:rPr>
              <a:t>PDSA Gold medals so far have been given to dogs.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16</a:t>
            </a:fld>
            <a:endParaRPr lang="en-GB" dirty="0"/>
          </a:p>
        </p:txBody>
      </p:sp>
    </p:spTree>
    <p:extLst>
      <p:ext uri="{BB962C8B-B14F-4D97-AF65-F5344CB8AC3E}">
        <p14:creationId xmlns:p14="http://schemas.microsoft.com/office/powerpoint/2010/main" val="1971929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Arial" pitchFamily="34" charset="0"/>
                <a:ea typeface="+mn-ea"/>
                <a:cs typeface="+mn-cs"/>
              </a:rPr>
              <a:t>Finn has become the latest recipient of the PDSA Gold Medal – the animals’ George Cross. His</a:t>
            </a:r>
            <a:r>
              <a:rPr lang="en-US" sz="1200" b="0" i="0" kern="1200" baseline="0" dirty="0" smtClean="0">
                <a:solidFill>
                  <a:schemeClr val="tx1"/>
                </a:solidFill>
                <a:effectLst/>
                <a:latin typeface="Arial" pitchFamily="34" charset="0"/>
                <a:ea typeface="+mn-ea"/>
                <a:cs typeface="+mn-cs"/>
              </a:rPr>
              <a:t> medal ceremony will take place at a big PDSA event that is taking place in May. </a:t>
            </a:r>
          </a:p>
          <a:p>
            <a:r>
              <a:rPr lang="en-GB" dirty="0" smtClean="0">
                <a:effectLst/>
              </a:rPr>
              <a:t>Police Dog Finn, who is now retired from service, almost died from the stab wounds he sustained while protecting the life of his handler, PC Dave Wardell, who was also injured in the incident.</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17</a:t>
            </a:fld>
            <a:endParaRPr lang="en-GB"/>
          </a:p>
        </p:txBody>
      </p:sp>
    </p:spTree>
    <p:extLst>
      <p:ext uri="{BB962C8B-B14F-4D97-AF65-F5344CB8AC3E}">
        <p14:creationId xmlns:p14="http://schemas.microsoft.com/office/powerpoint/2010/main" val="2693066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Arial" pitchFamily="34" charset="0"/>
                <a:ea typeface="+mn-ea"/>
                <a:cs typeface="+mn-cs"/>
              </a:rPr>
              <a:t>The previous medal recipient</a:t>
            </a:r>
            <a:r>
              <a:rPr lang="en-US" sz="1200" b="0" i="0" kern="1200" baseline="0" dirty="0" smtClean="0">
                <a:solidFill>
                  <a:schemeClr val="tx1"/>
                </a:solidFill>
                <a:effectLst/>
                <a:latin typeface="Arial" pitchFamily="34" charset="0"/>
                <a:ea typeface="+mn-ea"/>
                <a:cs typeface="+mn-cs"/>
              </a:rPr>
              <a:t> was </a:t>
            </a:r>
            <a:r>
              <a:rPr lang="en-US" sz="1200" b="0" i="0" kern="1200" dirty="0" smtClean="0">
                <a:solidFill>
                  <a:schemeClr val="tx1"/>
                </a:solidFill>
                <a:effectLst/>
                <a:latin typeface="Arial" pitchFamily="34" charset="0"/>
                <a:ea typeface="+mn-ea"/>
                <a:cs typeface="+mn-cs"/>
              </a:rPr>
              <a:t>Diesel - an extraordinary family dog from Dartmouth, Devon. He</a:t>
            </a:r>
            <a:r>
              <a:rPr lang="en-US" sz="1200" b="0" i="0" kern="1200" baseline="0" dirty="0" smtClean="0">
                <a:solidFill>
                  <a:schemeClr val="tx1"/>
                </a:solidFill>
                <a:effectLst/>
                <a:latin typeface="Arial" pitchFamily="34" charset="0"/>
                <a:ea typeface="+mn-ea"/>
                <a:cs typeface="+mn-cs"/>
              </a:rPr>
              <a:t> was</a:t>
            </a:r>
            <a:r>
              <a:rPr lang="en-US" sz="1200" b="0" i="0" kern="1200" dirty="0" smtClean="0">
                <a:solidFill>
                  <a:schemeClr val="tx1"/>
                </a:solidFill>
                <a:effectLst/>
                <a:latin typeface="Arial" pitchFamily="34" charset="0"/>
                <a:ea typeface="+mn-ea"/>
                <a:cs typeface="+mn-cs"/>
              </a:rPr>
              <a:t> awarded after waking his family,</a:t>
            </a:r>
            <a:r>
              <a:rPr lang="en-US" sz="1200" b="0" i="0" kern="1200" baseline="0" dirty="0" smtClean="0">
                <a:solidFill>
                  <a:schemeClr val="tx1"/>
                </a:solidFill>
                <a:effectLst/>
                <a:latin typeface="Arial" pitchFamily="34" charset="0"/>
                <a:ea typeface="+mn-ea"/>
                <a:cs typeface="+mn-cs"/>
              </a:rPr>
              <a:t> and </a:t>
            </a:r>
            <a:r>
              <a:rPr lang="en-US" sz="1200" b="0" i="0" kern="1200" dirty="0" smtClean="0">
                <a:solidFill>
                  <a:schemeClr val="tx1"/>
                </a:solidFill>
                <a:effectLst/>
                <a:latin typeface="Arial" pitchFamily="34" charset="0"/>
                <a:ea typeface="+mn-ea"/>
                <a:cs typeface="+mn-cs"/>
              </a:rPr>
              <a:t>saving their lives, as a terrifying fire ripped through their home. Explain that you’re going to show a</a:t>
            </a:r>
            <a:r>
              <a:rPr lang="en-US" sz="1200" b="0" i="0" kern="1200" baseline="0" dirty="0" smtClean="0">
                <a:solidFill>
                  <a:schemeClr val="tx1"/>
                </a:solidFill>
                <a:effectLst/>
                <a:latin typeface="Arial" pitchFamily="34" charset="0"/>
                <a:ea typeface="+mn-ea"/>
                <a:cs typeface="+mn-cs"/>
              </a:rPr>
              <a:t> video of Diesel’s owner talking about his heroic act.</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18</a:t>
            </a:fld>
            <a:endParaRPr lang="en-GB"/>
          </a:p>
        </p:txBody>
      </p:sp>
    </p:spTree>
    <p:extLst>
      <p:ext uri="{BB962C8B-B14F-4D97-AF65-F5344CB8AC3E}">
        <p14:creationId xmlns:p14="http://schemas.microsoft.com/office/powerpoint/2010/main" val="3645512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latin typeface="Comic Sans MS" panose="030F0702030302020204" pitchFamily="66" charset="0"/>
              </a:rPr>
              <a:t>Share </a:t>
            </a:r>
            <a:r>
              <a:rPr lang="en-GB" dirty="0" smtClean="0">
                <a:latin typeface="Comic Sans MS" panose="030F0702030302020204" pitchFamily="66" charset="0"/>
              </a:rPr>
              <a:t>the</a:t>
            </a:r>
            <a:r>
              <a:rPr lang="en-GB" baseline="0" dirty="0" smtClean="0">
                <a:latin typeface="Comic Sans MS" panose="030F0702030302020204" pitchFamily="66" charset="0"/>
              </a:rPr>
              <a:t> </a:t>
            </a:r>
            <a:r>
              <a:rPr lang="en-GB" dirty="0" smtClean="0">
                <a:latin typeface="Comic Sans MS" panose="030F0702030302020204" pitchFamily="66" charset="0"/>
              </a:rPr>
              <a:t>video</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19</a:t>
            </a:fld>
            <a:endParaRPr lang="en-GB"/>
          </a:p>
        </p:txBody>
      </p:sp>
    </p:spTree>
    <p:extLst>
      <p:ext uri="{BB962C8B-B14F-4D97-AF65-F5344CB8AC3E}">
        <p14:creationId xmlns:p14="http://schemas.microsoft.com/office/powerpoint/2010/main" val="98356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GB" dirty="0" smtClean="0">
                <a:latin typeface="Comic Sans MS" panose="030F0702030302020204" pitchFamily="66" charset="0"/>
              </a:rPr>
              <a:t>Share the details on the slide and: </a:t>
            </a:r>
          </a:p>
          <a:p>
            <a:endParaRPr lang="en-GB" dirty="0" smtClean="0">
              <a:latin typeface="Comic Sans MS" panose="030F0702030302020204" pitchFamily="66" charset="0"/>
            </a:endParaRPr>
          </a:p>
          <a:p>
            <a:pPr marL="171227" indent="-171227">
              <a:buFont typeface="Arial" panose="020B0604020202020204" pitchFamily="34" charset="0"/>
              <a:buChar char="•"/>
            </a:pPr>
            <a:r>
              <a:rPr lang="en-GB" dirty="0" smtClean="0">
                <a:latin typeface="Comic Sans MS" panose="030F0702030302020204" pitchFamily="66" charset="0"/>
              </a:rPr>
              <a:t>Explain the work that PDSA does</a:t>
            </a:r>
          </a:p>
          <a:p>
            <a:endParaRPr lang="en-GB" dirty="0" smtClean="0">
              <a:latin typeface="Comic Sans MS" panose="030F0702030302020204" pitchFamily="66" charset="0"/>
            </a:endParaRPr>
          </a:p>
          <a:p>
            <a:pPr marL="171227" indent="-171227">
              <a:buFont typeface="Arial" panose="020B0604020202020204" pitchFamily="34" charset="0"/>
              <a:buChar char="•"/>
            </a:pPr>
            <a:r>
              <a:rPr lang="en-GB" baseline="0" dirty="0" smtClean="0">
                <a:latin typeface="Comic Sans MS" panose="030F0702030302020204" pitchFamily="66" charset="0"/>
              </a:rPr>
              <a:t>Ask the</a:t>
            </a:r>
            <a:r>
              <a:rPr lang="en-GB" dirty="0" smtClean="0">
                <a:latin typeface="Comic Sans MS" panose="030F0702030302020204" pitchFamily="66" charset="0"/>
              </a:rPr>
              <a:t> group</a:t>
            </a:r>
            <a:r>
              <a:rPr lang="en-GB" baseline="0" dirty="0" smtClean="0">
                <a:latin typeface="Comic Sans MS" panose="030F0702030302020204" pitchFamily="66" charset="0"/>
              </a:rPr>
              <a:t> where they think the money comes from for PDSA to treat all these sick and injured pets .</a:t>
            </a:r>
            <a:r>
              <a:rPr lang="en-GB" dirty="0" smtClean="0">
                <a:latin typeface="Comic Sans MS" panose="030F0702030302020204" pitchFamily="66" charset="0"/>
              </a:rPr>
              <a:t> Get answers from group and then share that it comes</a:t>
            </a:r>
            <a:r>
              <a:rPr lang="en-GB" baseline="0" dirty="0" smtClean="0">
                <a:latin typeface="Comic Sans MS" panose="030F0702030302020204" pitchFamily="66" charset="0"/>
              </a:rPr>
              <a:t> from people doing fundraising and</a:t>
            </a:r>
            <a:r>
              <a:rPr lang="en-GB" dirty="0" smtClean="0">
                <a:latin typeface="Comic Sans MS" panose="030F0702030302020204" pitchFamily="66" charset="0"/>
              </a:rPr>
              <a:t> </a:t>
            </a:r>
            <a:r>
              <a:rPr lang="en-GB" baseline="0" dirty="0" smtClean="0">
                <a:latin typeface="Comic Sans MS" panose="030F0702030302020204" pitchFamily="66" charset="0"/>
              </a:rPr>
              <a:t>donating money</a:t>
            </a:r>
          </a:p>
          <a:p>
            <a:pPr>
              <a:buFont typeface="Arial" pitchFamily="34" charset="0"/>
              <a:buChar char="•"/>
            </a:pPr>
            <a:endParaRPr lang="en-GB" baseline="0" dirty="0" smtClean="0">
              <a:latin typeface="Comic Sans MS" panose="030F0702030302020204" pitchFamily="66" charset="0"/>
            </a:endParaRPr>
          </a:p>
          <a:p>
            <a:pPr>
              <a:buFont typeface="Arial" pitchFamily="34" charset="0"/>
              <a:buChar char="•"/>
            </a:pPr>
            <a:r>
              <a:rPr lang="en-GB" baseline="0" dirty="0" smtClean="0">
                <a:latin typeface="Comic Sans MS" panose="030F0702030302020204" pitchFamily="66" charset="0"/>
              </a:rPr>
              <a:t> Ask what would happen to all the pets we treat if PDSA weren’t around</a:t>
            </a:r>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latin typeface="Comic Sans MS" panose="030F0702030302020204" pitchFamily="66" charset="0"/>
              </a:rPr>
              <a:t>PDSA’s Order of Merit award is the animals’ OBE.</a:t>
            </a:r>
          </a:p>
          <a:p>
            <a:r>
              <a:rPr lang="en-GB" dirty="0">
                <a:latin typeface="Comic Sans MS" panose="030F0702030302020204" pitchFamily="66" charset="0"/>
              </a:rPr>
              <a:t>So far, its been awarded to ten horses and four dogs.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20</a:t>
            </a:fld>
            <a:endParaRPr lang="en-GB" dirty="0"/>
          </a:p>
        </p:txBody>
      </p:sp>
    </p:spTree>
    <p:extLst>
      <p:ext uri="{BB962C8B-B14F-4D97-AF65-F5344CB8AC3E}">
        <p14:creationId xmlns:p14="http://schemas.microsoft.com/office/powerpoint/2010/main" val="3118380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b="1" dirty="0">
                <a:latin typeface="Comic Sans MS" panose="030F0702030302020204" pitchFamily="66" charset="0"/>
              </a:rPr>
              <a:t>Bryn</a:t>
            </a:r>
            <a:endParaRPr lang="en-GB" dirty="0">
              <a:latin typeface="Comic Sans MS" panose="030F0702030302020204" pitchFamily="66" charset="0"/>
            </a:endParaRPr>
          </a:p>
          <a:p>
            <a:r>
              <a:rPr lang="en-GB" sz="1300" dirty="0">
                <a:latin typeface="Comic Sans MS" panose="030F0702030302020204" pitchFamily="66" charset="0"/>
              </a:rPr>
              <a:t/>
            </a:r>
            <a:br>
              <a:rPr lang="en-GB" sz="1300" dirty="0">
                <a:latin typeface="Comic Sans MS" panose="030F0702030302020204" pitchFamily="66" charset="0"/>
              </a:rPr>
            </a:br>
            <a:r>
              <a:rPr lang="en-GB" sz="1300" dirty="0">
                <a:latin typeface="Comic Sans MS" panose="030F0702030302020204" pitchFamily="66" charset="0"/>
              </a:rPr>
              <a:t>Search and rescue dog for Cheshire Fire and Rescue Service and UK’s International Search and Rescue Team</a:t>
            </a:r>
            <a:br>
              <a:rPr lang="en-GB" sz="1300" dirty="0">
                <a:latin typeface="Comic Sans MS" panose="030F0702030302020204" pitchFamily="66" charset="0"/>
              </a:rPr>
            </a:br>
            <a:r>
              <a:rPr lang="en-GB" sz="1300" dirty="0">
                <a:latin typeface="Comic Sans MS" panose="030F0702030302020204" pitchFamily="66" charset="0"/>
              </a:rPr>
              <a:t>Date of award: 16 March 2017</a:t>
            </a:r>
            <a:br>
              <a:rPr lang="en-GB" sz="1300" dirty="0">
                <a:latin typeface="Comic Sans MS" panose="030F0702030302020204" pitchFamily="66" charset="0"/>
              </a:rPr>
            </a:br>
            <a:r>
              <a:rPr lang="en-GB" sz="1300" dirty="0">
                <a:latin typeface="Comic Sans MS" panose="030F0702030302020204" pitchFamily="66" charset="0"/>
              </a:rPr>
              <a:t/>
            </a:r>
            <a:br>
              <a:rPr lang="en-GB" sz="1300" dirty="0">
                <a:latin typeface="Comic Sans MS" panose="030F0702030302020204" pitchFamily="66" charset="0"/>
              </a:rPr>
            </a:br>
            <a:r>
              <a:rPr lang="en-GB" sz="1300" dirty="0">
                <a:latin typeface="Comic Sans MS" panose="030F0702030302020204" pitchFamily="66" charset="0"/>
              </a:rPr>
              <a:t>‘For outstanding devotion to duty on behalf of UK International Search and Rescue, 2006 – 2016.’</a:t>
            </a:r>
            <a:br>
              <a:rPr lang="en-GB" sz="1300" dirty="0">
                <a:latin typeface="Comic Sans MS" panose="030F0702030302020204" pitchFamily="66" charset="0"/>
              </a:rPr>
            </a:br>
            <a:endParaRPr lang="en-GB" sz="1300" dirty="0">
              <a:latin typeface="Comic Sans MS" panose="030F0702030302020204" pitchFamily="66" charset="0"/>
            </a:endParaRPr>
          </a:p>
          <a:p>
            <a:r>
              <a:rPr lang="en-GB" sz="1300" dirty="0">
                <a:latin typeface="Comic Sans MS" panose="030F0702030302020204" pitchFamily="66" charset="0"/>
              </a:rPr>
              <a:t> </a:t>
            </a:r>
          </a:p>
          <a:p>
            <a:r>
              <a:rPr lang="en-GB" sz="1300" dirty="0">
                <a:latin typeface="Comic Sans MS" panose="030F0702030302020204" pitchFamily="66" charset="0"/>
              </a:rPr>
              <a:t>Border Collie Bryn has worked as a search and rescue dog alongside his handler Steve Buckley since he was a puppy. </a:t>
            </a:r>
            <a:br>
              <a:rPr lang="en-GB" sz="1300" dirty="0">
                <a:latin typeface="Comic Sans MS" panose="030F0702030302020204" pitchFamily="66" charset="0"/>
              </a:rPr>
            </a:br>
            <a:r>
              <a:rPr lang="en-GB" sz="1300" dirty="0">
                <a:latin typeface="Comic Sans MS" panose="030F0702030302020204" pitchFamily="66" charset="0"/>
              </a:rPr>
              <a:t/>
            </a:r>
            <a:br>
              <a:rPr lang="en-GB" sz="1300" dirty="0">
                <a:latin typeface="Comic Sans MS" panose="030F0702030302020204" pitchFamily="66" charset="0"/>
              </a:rPr>
            </a:br>
            <a:r>
              <a:rPr lang="en-GB" sz="1300" dirty="0">
                <a:latin typeface="Comic Sans MS" panose="030F0702030302020204" pitchFamily="66" charset="0"/>
              </a:rPr>
              <a:t>In 2005 Bryn became fully qualified and UKISAR graded. </a:t>
            </a:r>
            <a:br>
              <a:rPr lang="en-GB" sz="1300" dirty="0">
                <a:latin typeface="Comic Sans MS" panose="030F0702030302020204" pitchFamily="66" charset="0"/>
              </a:rPr>
            </a:br>
            <a:r>
              <a:rPr lang="en-GB" sz="1300" dirty="0">
                <a:latin typeface="Comic Sans MS" panose="030F0702030302020204" pitchFamily="66" charset="0"/>
              </a:rPr>
              <a:t/>
            </a:r>
            <a:br>
              <a:rPr lang="en-GB" sz="1300" dirty="0">
                <a:latin typeface="Comic Sans MS" panose="030F0702030302020204" pitchFamily="66" charset="0"/>
              </a:rPr>
            </a:br>
            <a:r>
              <a:rPr lang="en-GB" sz="1300" dirty="0">
                <a:latin typeface="Comic Sans MS" panose="030F0702030302020204" pitchFamily="66" charset="0"/>
              </a:rPr>
              <a:t>In 2009, they became one of only four UK dog teams to attain the International Rescue Dog Organisation’s ‘mission readiness test’. The test consisted of seven searches over 36 hours, a 10km march, dog first aid and working at height.</a:t>
            </a:r>
            <a:br>
              <a:rPr lang="en-GB" sz="1300" dirty="0">
                <a:latin typeface="Comic Sans MS" panose="030F0702030302020204" pitchFamily="66" charset="0"/>
              </a:rPr>
            </a:br>
            <a:r>
              <a:rPr lang="en-GB" sz="1300" dirty="0">
                <a:latin typeface="Comic Sans MS" panose="030F0702030302020204" pitchFamily="66" charset="0"/>
              </a:rPr>
              <a:t/>
            </a:r>
            <a:br>
              <a:rPr lang="en-GB" sz="1300" dirty="0">
                <a:latin typeface="Comic Sans MS" panose="030F0702030302020204" pitchFamily="66" charset="0"/>
              </a:rPr>
            </a:br>
            <a:r>
              <a:rPr lang="en-GB" sz="1300" dirty="0">
                <a:latin typeface="Comic Sans MS" panose="030F0702030302020204" pitchFamily="66" charset="0"/>
              </a:rPr>
              <a:t>Alongside his work with Cheshire Fire and Rescue Service Bryn has been deployed to building collapses, missing persons’ searches and gas explosions throughout the UK. </a:t>
            </a:r>
            <a:br>
              <a:rPr lang="en-GB" sz="1300" dirty="0">
                <a:latin typeface="Comic Sans MS" panose="030F0702030302020204" pitchFamily="66" charset="0"/>
              </a:rPr>
            </a:br>
            <a:r>
              <a:rPr lang="en-GB" sz="1300" dirty="0">
                <a:latin typeface="Comic Sans MS" panose="030F0702030302020204" pitchFamily="66" charset="0"/>
              </a:rPr>
              <a:t/>
            </a:r>
            <a:br>
              <a:rPr lang="en-GB" sz="1300" dirty="0">
                <a:latin typeface="Comic Sans MS" panose="030F0702030302020204" pitchFamily="66" charset="0"/>
              </a:rPr>
            </a:br>
            <a:r>
              <a:rPr lang="en-GB" sz="1300" dirty="0">
                <a:latin typeface="Comic Sans MS" panose="030F0702030302020204" pitchFamily="66" charset="0"/>
              </a:rPr>
              <a:t>His international work involved working in Japan (2011) after the earthquake and tsunami, and in Nepal (2015) following the devastating earthquake which killed and injured thousands.</a:t>
            </a:r>
            <a:br>
              <a:rPr lang="en-GB" sz="1300" dirty="0">
                <a:latin typeface="Comic Sans MS" panose="030F0702030302020204" pitchFamily="66" charset="0"/>
              </a:rPr>
            </a:br>
            <a:r>
              <a:rPr lang="en-GB" sz="1300" dirty="0">
                <a:latin typeface="Comic Sans MS" panose="030F0702030302020204" pitchFamily="66" charset="0"/>
              </a:rPr>
              <a:t/>
            </a:r>
            <a:br>
              <a:rPr lang="en-GB" sz="1300" dirty="0">
                <a:latin typeface="Comic Sans MS" panose="030F0702030302020204" pitchFamily="66" charset="0"/>
              </a:rPr>
            </a:br>
            <a:r>
              <a:rPr lang="en-GB" sz="1300" dirty="0">
                <a:latin typeface="Comic Sans MS" panose="030F0702030302020204" pitchFamily="66" charset="0"/>
              </a:rPr>
              <a:t>Bryn’s ability to search large areas for casualties, with greater speed and efficiency than his human counterparts, was invaluable. It minimised the need for risky interventions when faced with precarious and volatile rescue situations.  </a:t>
            </a:r>
            <a:br>
              <a:rPr lang="en-GB" sz="1300" dirty="0">
                <a:latin typeface="Comic Sans MS" panose="030F0702030302020204" pitchFamily="66" charset="0"/>
              </a:rPr>
            </a:br>
            <a:r>
              <a:rPr lang="en-GB" sz="1300" dirty="0">
                <a:latin typeface="Comic Sans MS" panose="030F0702030302020204" pitchFamily="66" charset="0"/>
              </a:rPr>
              <a:t/>
            </a:r>
            <a:br>
              <a:rPr lang="en-GB" sz="1300" dirty="0">
                <a:latin typeface="Comic Sans MS" panose="030F0702030302020204" pitchFamily="66" charset="0"/>
              </a:rPr>
            </a:br>
            <a:r>
              <a:rPr lang="en-GB" sz="1300" dirty="0">
                <a:latin typeface="Comic Sans MS" panose="030F0702030302020204" pitchFamily="66" charset="0"/>
              </a:rPr>
              <a:t>As well as helping find casualties within disaster areas, Bryn’s skills have also helped reunite families with lost loved ones, allowing them to be laid to rest. He retired in May 2016 after an outstanding 11-year career.</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979406C9-16FD-4C90-9D09-3BF700C4283E}" type="slidenum">
              <a:rPr lang="en-GB" smtClean="0"/>
              <a:pPr/>
              <a:t>21</a:t>
            </a:fld>
            <a:endParaRPr lang="en-GB"/>
          </a:p>
        </p:txBody>
      </p:sp>
    </p:spTree>
    <p:extLst>
      <p:ext uri="{BB962C8B-B14F-4D97-AF65-F5344CB8AC3E}">
        <p14:creationId xmlns:p14="http://schemas.microsoft.com/office/powerpoint/2010/main" val="1006945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latin typeface="Comic Sans MS" panose="030F0702030302020204" pitchFamily="66" charset="0"/>
              </a:rPr>
              <a:t>His international work involved working in Japan (2011) after the earthquake and tsunami, and in Nepal (2015) following the devastating earthquake which killed and injured thousands.</a:t>
            </a:r>
            <a:br>
              <a:rPr lang="en-GB" sz="1200" dirty="0" smtClean="0">
                <a:latin typeface="Comic Sans MS" panose="030F0702030302020204" pitchFamily="66" charset="0"/>
              </a:rPr>
            </a:br>
            <a:r>
              <a:rPr lang="en-GB" sz="1200" dirty="0" smtClean="0">
                <a:latin typeface="Comic Sans MS" panose="030F0702030302020204" pitchFamily="66" charset="0"/>
              </a:rPr>
              <a:t/>
            </a:r>
            <a:br>
              <a:rPr lang="en-GB" sz="1200" dirty="0" smtClean="0">
                <a:latin typeface="Comic Sans MS" panose="030F0702030302020204" pitchFamily="66" charset="0"/>
              </a:rPr>
            </a:br>
            <a:r>
              <a:rPr lang="en-GB" sz="1200" dirty="0" smtClean="0">
                <a:latin typeface="Comic Sans MS" panose="030F0702030302020204" pitchFamily="66" charset="0"/>
              </a:rPr>
              <a:t>Bryn’s ability to search large areas for casualties, with greater speed and efficiency than his human counterparts, was invaluable. It minimised the need for risky interventions when faced with precarious and volatile rescue situations.  </a:t>
            </a:r>
            <a:br>
              <a:rPr lang="en-GB" sz="1200" dirty="0" smtClean="0">
                <a:latin typeface="Comic Sans MS" panose="030F0702030302020204" pitchFamily="66" charset="0"/>
              </a:rPr>
            </a:br>
            <a:r>
              <a:rPr lang="en-GB" sz="1200" dirty="0" smtClean="0">
                <a:latin typeface="Comic Sans MS" panose="030F0702030302020204" pitchFamily="66" charset="0"/>
              </a:rPr>
              <a:t/>
            </a:r>
            <a:br>
              <a:rPr lang="en-GB" sz="1200" dirty="0" smtClean="0">
                <a:latin typeface="Comic Sans MS" panose="030F0702030302020204" pitchFamily="66" charset="0"/>
              </a:rPr>
            </a:br>
            <a:r>
              <a:rPr lang="en-GB" sz="1200" dirty="0" smtClean="0">
                <a:latin typeface="Comic Sans MS" panose="030F0702030302020204" pitchFamily="66" charset="0"/>
              </a:rPr>
              <a:t>As well as helping find casualties within disaster areas, Bryn’s skills have also helped reunite families with lost loved ones, allowing them to be laid to rest. He retired in May 2016 after an outstanding 11-year career.</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3155581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37598">
              <a:defRPr/>
            </a:pPr>
            <a:r>
              <a:rPr lang="en-GB" dirty="0">
                <a:latin typeface="Comic Sans MS" panose="030F0702030302020204" pitchFamily="66" charset="0"/>
              </a:rPr>
              <a:t>Play </a:t>
            </a:r>
            <a:r>
              <a:rPr lang="en-GB" dirty="0" smtClean="0">
                <a:latin typeface="Comic Sans MS" panose="030F0702030302020204" pitchFamily="66" charset="0"/>
              </a:rPr>
              <a:t>the medals video as a recap</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23</a:t>
            </a:fld>
            <a:endParaRPr lang="en-GB"/>
          </a:p>
        </p:txBody>
      </p:sp>
    </p:spTree>
    <p:extLst>
      <p:ext uri="{BB962C8B-B14F-4D97-AF65-F5344CB8AC3E}">
        <p14:creationId xmlns:p14="http://schemas.microsoft.com/office/powerpoint/2010/main" val="3972907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Comic Sans MS" panose="030F0702030302020204" pitchFamily="66" charset="0"/>
              </a:rPr>
              <a:t>There</a:t>
            </a:r>
            <a:r>
              <a:rPr lang="en-GB" baseline="0" dirty="0" smtClean="0">
                <a:latin typeface="Comic Sans MS" panose="030F0702030302020204" pitchFamily="66" charset="0"/>
              </a:rPr>
              <a:t> is a free downloadable template available on our website to complete this activity. Upload your evidence to earn extra points.</a:t>
            </a:r>
            <a:endParaRPr lang="en-GB" dirty="0" smtClean="0">
              <a:latin typeface="Comic Sans MS" panose="030F0702030302020204" pitchFamily="66" charset="0"/>
            </a:endParaRP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24</a:t>
            </a:fld>
            <a:endParaRPr lang="en-GB" dirty="0"/>
          </a:p>
        </p:txBody>
      </p:sp>
    </p:spTree>
    <p:extLst>
      <p:ext uri="{BB962C8B-B14F-4D97-AF65-F5344CB8AC3E}">
        <p14:creationId xmlns:p14="http://schemas.microsoft.com/office/powerpoint/2010/main" val="2988633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Darcy </a:t>
            </a:r>
            <a:r>
              <a:rPr lang="en-GB" dirty="0"/>
              <a:t>(Pet Survivor 2016) video</a:t>
            </a:r>
          </a:p>
        </p:txBody>
      </p:sp>
      <p:sp>
        <p:nvSpPr>
          <p:cNvPr id="4" name="Slide Number Placeholder 3"/>
          <p:cNvSpPr>
            <a:spLocks noGrp="1"/>
          </p:cNvSpPr>
          <p:nvPr>
            <p:ph type="sldNum" sz="quarter" idx="10"/>
          </p:nvPr>
        </p:nvSpPr>
        <p:spPr/>
        <p:txBody>
          <a:bodyPr/>
          <a:lstStyle/>
          <a:p>
            <a:fld id="{2CF8F773-EE7B-415C-9670-94845D9FC280}" type="slidenum">
              <a:rPr lang="en-GB" smtClean="0"/>
              <a:pPr/>
              <a:t>25</a:t>
            </a:fld>
            <a:endParaRPr lang="en-GB" dirty="0"/>
          </a:p>
        </p:txBody>
      </p:sp>
    </p:spTree>
    <p:extLst>
      <p:ext uri="{BB962C8B-B14F-4D97-AF65-F5344CB8AC3E}">
        <p14:creationId xmlns:p14="http://schemas.microsoft.com/office/powerpoint/2010/main" val="264039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omic Sans MS" panose="030F0702030302020204" pitchFamily="66" charset="0"/>
              </a:rPr>
              <a:t>Ask</a:t>
            </a:r>
            <a:r>
              <a:rPr lang="en-GB" baseline="0" dirty="0">
                <a:latin typeface="Comic Sans MS" panose="030F0702030302020204" pitchFamily="66" charset="0"/>
              </a:rPr>
              <a:t> the pupils w</a:t>
            </a:r>
            <a:r>
              <a:rPr lang="en-GB" dirty="0">
                <a:latin typeface="Comic Sans MS" panose="030F0702030302020204" pitchFamily="66" charset="0"/>
              </a:rPr>
              <a:t>hat they think </a:t>
            </a:r>
            <a:r>
              <a:rPr lang="en-GB" baseline="0" dirty="0">
                <a:latin typeface="Comic Sans MS" panose="030F0702030302020204" pitchFamily="66" charset="0"/>
              </a:rPr>
              <a:t>bravery means.</a:t>
            </a:r>
          </a:p>
          <a:p>
            <a:endParaRPr lang="en-GB" baseline="0"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3</a:t>
            </a:fld>
            <a:endParaRPr lang="en-GB" dirty="0"/>
          </a:p>
        </p:txBody>
      </p:sp>
    </p:spTree>
    <p:extLst>
      <p:ext uri="{BB962C8B-B14F-4D97-AF65-F5344CB8AC3E}">
        <p14:creationId xmlns:p14="http://schemas.microsoft.com/office/powerpoint/2010/main" val="274224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omic Sans MS" panose="030F0702030302020204" pitchFamily="66" charset="0"/>
              </a:rPr>
              <a:t>Add</a:t>
            </a:r>
            <a:r>
              <a:rPr lang="en-GB" baseline="0" dirty="0">
                <a:latin typeface="Comic Sans MS" panose="030F0702030302020204" pitchFamily="66" charset="0"/>
              </a:rPr>
              <a:t> an image to this slide showing a time when you’ve been brave – this can be personal to you. </a:t>
            </a:r>
            <a:endParaRPr lang="en-GB" sz="1050" dirty="0">
              <a:latin typeface="Comic Sans MS" panose="030F0702030302020204" pitchFamily="66" charset="0"/>
            </a:endParaRPr>
          </a:p>
          <a:p>
            <a:r>
              <a:rPr lang="en-GB" dirty="0">
                <a:latin typeface="Comic Sans MS" panose="030F0702030302020204" pitchFamily="66" charset="0"/>
              </a:rPr>
              <a:t>Ask</a:t>
            </a:r>
            <a:r>
              <a:rPr lang="en-GB" baseline="0" dirty="0">
                <a:latin typeface="Comic Sans MS" panose="030F0702030302020204" pitchFamily="66" charset="0"/>
              </a:rPr>
              <a:t> the pupils to think of examples of times when they’ve been brave.</a:t>
            </a:r>
          </a:p>
          <a:p>
            <a:r>
              <a:rPr lang="en-GB" baseline="0" dirty="0">
                <a:latin typeface="Comic Sans MS" panose="030F0702030302020204" pitchFamily="66" charset="0"/>
              </a:rPr>
              <a:t>This can be done in pairs either as a discussion or written down. </a:t>
            </a:r>
          </a:p>
          <a:p>
            <a:r>
              <a:rPr lang="en-GB" baseline="0" dirty="0">
                <a:latin typeface="Comic Sans MS" panose="030F0702030302020204" pitchFamily="66" charset="0"/>
              </a:rPr>
              <a:t>Don’t hear responses from class until you’ve shown the images on the next slide</a:t>
            </a:r>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extLst>
      <p:ext uri="{BB962C8B-B14F-4D97-AF65-F5344CB8AC3E}">
        <p14:creationId xmlns:p14="http://schemas.microsoft.com/office/powerpoint/2010/main" val="86891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latin typeface="Comic Sans MS" panose="030F0702030302020204" pitchFamily="66" charset="0"/>
              </a:rPr>
              <a:t>Images explained:</a:t>
            </a:r>
          </a:p>
          <a:p>
            <a:pPr marL="171450" indent="-171450">
              <a:buFontTx/>
              <a:buChar char="-"/>
            </a:pPr>
            <a:r>
              <a:rPr lang="en-GB" baseline="0" dirty="0">
                <a:latin typeface="Comic Sans MS" panose="030F0702030302020204" pitchFamily="66" charset="0"/>
              </a:rPr>
              <a:t>Theme park – Some people need to be brave to go on a roller coaster as it can be scary</a:t>
            </a:r>
          </a:p>
          <a:p>
            <a:pPr marL="171450" indent="-171450">
              <a:buFontTx/>
              <a:buChar char="-"/>
            </a:pPr>
            <a:r>
              <a:rPr lang="en-GB" baseline="0" dirty="0">
                <a:latin typeface="Comic Sans MS" panose="030F0702030302020204" pitchFamily="66" charset="0"/>
              </a:rPr>
              <a:t>Injections – You have to be brave as it might hurt a little tiny bit</a:t>
            </a:r>
          </a:p>
          <a:p>
            <a:pPr marL="171450" indent="-171450">
              <a:buFontTx/>
              <a:buChar char="-"/>
            </a:pPr>
            <a:r>
              <a:rPr lang="en-GB" baseline="0" dirty="0">
                <a:latin typeface="Comic Sans MS" panose="030F0702030302020204" pitchFamily="66" charset="0"/>
              </a:rPr>
              <a:t>Operation/stitches – It can be really scary to have any kind of operation</a:t>
            </a:r>
          </a:p>
          <a:p>
            <a:pPr marL="171450" indent="-171450">
              <a:buFontTx/>
              <a:buChar char="-"/>
            </a:pPr>
            <a:r>
              <a:rPr lang="en-GB" baseline="0" dirty="0">
                <a:latin typeface="Comic Sans MS" panose="030F0702030302020204" pitchFamily="66" charset="0"/>
              </a:rPr>
              <a:t>Child with Leukaemia facing a fight against cancer</a:t>
            </a:r>
          </a:p>
          <a:p>
            <a:pPr marL="171450" indent="-171450">
              <a:buFontTx/>
              <a:buChar char="-"/>
            </a:pPr>
            <a:r>
              <a:rPr lang="en-GB" baseline="0" dirty="0">
                <a:latin typeface="Comic Sans MS" panose="030F0702030302020204" pitchFamily="66" charset="0"/>
              </a:rPr>
              <a:t>Flying </a:t>
            </a:r>
          </a:p>
          <a:p>
            <a:pPr marL="171450" indent="-171450">
              <a:buFontTx/>
              <a:buChar char="-"/>
            </a:pPr>
            <a:r>
              <a:rPr lang="en-GB" baseline="0" dirty="0">
                <a:latin typeface="Comic Sans MS" panose="030F0702030302020204" pitchFamily="66" charset="0"/>
              </a:rPr>
              <a:t>Performing on a stage – Ask pupils if they’ve ever had to do this</a:t>
            </a:r>
          </a:p>
          <a:p>
            <a:pPr marL="171450" indent="-171450">
              <a:buFontTx/>
              <a:buChar char="-"/>
            </a:pPr>
            <a:endParaRPr lang="en-GB" baseline="0" dirty="0">
              <a:latin typeface="Comic Sans MS" panose="030F0702030302020204" pitchFamily="66" charset="0"/>
            </a:endParaRPr>
          </a:p>
          <a:p>
            <a:pPr marL="0" indent="0">
              <a:buFontTx/>
              <a:buNone/>
            </a:pPr>
            <a:r>
              <a:rPr lang="en-GB" baseline="0" dirty="0">
                <a:latin typeface="Comic Sans MS" panose="030F0702030302020204" pitchFamily="66" charset="0"/>
              </a:rPr>
              <a:t>Ask if there’s anything you’ve missed (feedback from discussion on previous slide)</a:t>
            </a:r>
          </a:p>
          <a:p>
            <a:pPr marL="171450" indent="-171450">
              <a:buFontTx/>
              <a:buChar char="-"/>
            </a:pPr>
            <a:endParaRPr lang="en-GB" baseline="0"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277617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omic Sans MS" panose="030F0702030302020204" pitchFamily="66" charset="0"/>
              </a:rPr>
              <a:t>Ask the pupils if they think animals can be brave</a:t>
            </a:r>
            <a:r>
              <a:rPr lang="en-GB" baseline="0" dirty="0">
                <a:latin typeface="Comic Sans MS" panose="030F0702030302020204" pitchFamily="66" charset="0"/>
              </a:rPr>
              <a:t> too (class vote)</a:t>
            </a:r>
          </a:p>
          <a:p>
            <a:endParaRPr lang="en-GB" baseline="0" dirty="0">
              <a:latin typeface="Comic Sans MS" panose="030F0702030302020204" pitchFamily="66" charset="0"/>
            </a:endParaRPr>
          </a:p>
          <a:p>
            <a:r>
              <a:rPr lang="en-GB" baseline="0" dirty="0">
                <a:latin typeface="Comic Sans MS" panose="030F0702030302020204" pitchFamily="66" charset="0"/>
              </a:rPr>
              <a:t>Images explained:</a:t>
            </a:r>
          </a:p>
          <a:p>
            <a:pPr marL="171450" indent="-171450">
              <a:buFontTx/>
              <a:buChar char="-"/>
            </a:pPr>
            <a:r>
              <a:rPr lang="en-GB" baseline="0" dirty="0">
                <a:latin typeface="Comic Sans MS" panose="030F0702030302020204" pitchFamily="66" charset="0"/>
              </a:rPr>
              <a:t>Army</a:t>
            </a:r>
          </a:p>
          <a:p>
            <a:pPr marL="171450" indent="-171450">
              <a:buFontTx/>
              <a:buChar char="-"/>
            </a:pPr>
            <a:r>
              <a:rPr lang="en-GB" baseline="0" dirty="0">
                <a:latin typeface="Comic Sans MS" panose="030F0702030302020204" pitchFamily="66" charset="0"/>
              </a:rPr>
              <a:t>Bomb disposal</a:t>
            </a:r>
          </a:p>
          <a:p>
            <a:pPr marL="171450" indent="-171450">
              <a:buFontTx/>
              <a:buChar char="-"/>
            </a:pPr>
            <a:r>
              <a:rPr lang="en-GB" baseline="0" dirty="0">
                <a:latin typeface="Comic Sans MS" panose="030F0702030302020204" pitchFamily="66" charset="0"/>
              </a:rPr>
              <a:t>Police</a:t>
            </a:r>
          </a:p>
          <a:p>
            <a:pPr marL="171450" indent="-171450">
              <a:buFontTx/>
              <a:buChar char="-"/>
            </a:pPr>
            <a:r>
              <a:rPr lang="en-GB" dirty="0">
                <a:latin typeface="Comic Sans MS" panose="030F0702030302020204" pitchFamily="66" charset="0"/>
              </a:rPr>
              <a:t>Search and rescue</a:t>
            </a:r>
          </a:p>
          <a:p>
            <a:pPr marL="171450" indent="-171450">
              <a:buFontTx/>
              <a:buChar char="-"/>
            </a:pPr>
            <a:r>
              <a:rPr lang="en-GB" dirty="0">
                <a:latin typeface="Comic Sans MS" panose="030F0702030302020204" pitchFamily="66" charset="0"/>
              </a:rPr>
              <a:t>Fire Service</a:t>
            </a:r>
          </a:p>
          <a:p>
            <a:pPr marL="171450" indent="-171450">
              <a:buFontTx/>
              <a:buChar char="-"/>
            </a:pPr>
            <a:r>
              <a:rPr lang="en-GB" dirty="0">
                <a:latin typeface="Comic Sans MS" panose="030F0702030302020204" pitchFamily="66" charset="0"/>
              </a:rPr>
              <a:t>Guide dog</a:t>
            </a:r>
          </a:p>
          <a:p>
            <a:pPr marL="171450" indent="-171450">
              <a:buFontTx/>
              <a:buChar char="-"/>
            </a:pPr>
            <a:endParaRPr lang="en-GB" dirty="0">
              <a:latin typeface="Comic Sans MS" panose="030F0702030302020204" pitchFamily="66" charset="0"/>
            </a:endParaRPr>
          </a:p>
          <a:p>
            <a:pPr marL="0" indent="0">
              <a:buFontTx/>
              <a:buNone/>
            </a:pPr>
            <a:r>
              <a:rPr lang="en-GB" dirty="0">
                <a:latin typeface="Comic Sans MS" panose="030F0702030302020204" pitchFamily="66" charset="0"/>
              </a:rPr>
              <a:t>Ask the pupils if</a:t>
            </a:r>
            <a:r>
              <a:rPr lang="en-GB" baseline="0" dirty="0">
                <a:latin typeface="Comic Sans MS" panose="030F0702030302020204" pitchFamily="66" charset="0"/>
              </a:rPr>
              <a:t> all of these dogs were also heroes (they all were) and why.</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6</a:t>
            </a:fld>
            <a:endParaRPr lang="en-GB" dirty="0"/>
          </a:p>
        </p:txBody>
      </p:sp>
    </p:spTree>
    <p:extLst>
      <p:ext uri="{BB962C8B-B14F-4D97-AF65-F5344CB8AC3E}">
        <p14:creationId xmlns:p14="http://schemas.microsoft.com/office/powerpoint/2010/main" val="402817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latin typeface="Comic Sans MS" panose="030F0702030302020204" pitchFamily="66" charset="0"/>
              </a:rPr>
              <a:t>Ask the pupils what </a:t>
            </a:r>
            <a:r>
              <a:rPr lang="en-GB" baseline="0" dirty="0">
                <a:latin typeface="Comic Sans MS" panose="030F0702030302020204" pitchFamily="66" charset="0"/>
              </a:rPr>
              <a:t>makes somebody a </a:t>
            </a:r>
            <a:r>
              <a:rPr lang="en-GB" dirty="0">
                <a:latin typeface="Comic Sans MS" panose="030F0702030302020204" pitchFamily="66" charset="0"/>
              </a:rPr>
              <a:t>hero</a:t>
            </a:r>
          </a:p>
          <a:p>
            <a:pPr marL="0" indent="0">
              <a:buFont typeface="Arial" panose="020B0604020202020204" pitchFamily="34" charset="0"/>
              <a:buNone/>
            </a:pPr>
            <a:endParaRPr lang="en-GB" baseline="0" dirty="0">
              <a:latin typeface="Comic Sans MS" panose="030F0702030302020204" pitchFamily="66" charset="0"/>
            </a:endParaRPr>
          </a:p>
          <a:p>
            <a:pPr marL="0" indent="0">
              <a:buFont typeface="Arial" panose="020B0604020202020204" pitchFamily="34" charset="0"/>
              <a:buNone/>
            </a:pPr>
            <a:r>
              <a:rPr lang="en-GB" baseline="0" dirty="0">
                <a:latin typeface="Comic Sans MS" panose="030F0702030302020204" pitchFamily="66" charset="0"/>
              </a:rPr>
              <a:t>It can be:</a:t>
            </a:r>
          </a:p>
          <a:p>
            <a:pPr marL="171450" indent="-171450">
              <a:buFontTx/>
              <a:buChar char="-"/>
            </a:pPr>
            <a:r>
              <a:rPr lang="en-GB" altLang="en-US" dirty="0"/>
              <a:t>People who are dealing with, or have overcome, a challenge in their lives and have then helped others face a similar challenge.</a:t>
            </a:r>
          </a:p>
          <a:p>
            <a:pPr marL="171450" indent="-171450">
              <a:buFontTx/>
              <a:buChar char="-"/>
            </a:pPr>
            <a:r>
              <a:rPr lang="en-GB" altLang="en-US" dirty="0"/>
              <a:t>Someone</a:t>
            </a:r>
            <a:r>
              <a:rPr lang="en-GB" altLang="en-US" baseline="0" dirty="0"/>
              <a:t> who has shown honour – e.g. military</a:t>
            </a:r>
            <a:endParaRPr lang="en-GB" altLang="en-US" dirty="0"/>
          </a:p>
          <a:p>
            <a:pPr marL="171450" indent="-171450">
              <a:buFontTx/>
              <a:buChar char="-"/>
            </a:pPr>
            <a:r>
              <a:rPr lang="en-GB" baseline="0" dirty="0">
                <a:latin typeface="Comic Sans MS" panose="030F0702030302020204" pitchFamily="66" charset="0"/>
              </a:rPr>
              <a:t>Someone who has saved a life or in the case of superheroes, the world</a:t>
            </a:r>
          </a:p>
          <a:p>
            <a:pPr marL="171450" indent="-171450">
              <a:buFontTx/>
              <a:buChar char="-"/>
            </a:pPr>
            <a:endParaRPr lang="en-GB" baseline="0" dirty="0">
              <a:latin typeface="Comic Sans MS" panose="030F0702030302020204" pitchFamily="66" charset="0"/>
            </a:endParaRPr>
          </a:p>
          <a:p>
            <a:pPr marL="171450" indent="-171450">
              <a:buFontTx/>
              <a:buChar char="-"/>
            </a:pPr>
            <a:r>
              <a:rPr lang="en-GB" baseline="0" dirty="0">
                <a:latin typeface="Comic Sans MS" panose="030F0702030302020204" pitchFamily="66" charset="0"/>
              </a:rPr>
              <a:t>Someone who shows bravery in the face of danger</a:t>
            </a:r>
            <a:endParaRPr lang="en-GB" dirty="0">
              <a:latin typeface="Comic Sans MS" panose="030F0702030302020204" pitchFamily="66" charset="0"/>
            </a:endParaRPr>
          </a:p>
          <a:p>
            <a:r>
              <a:rPr lang="en-GB" dirty="0">
                <a:latin typeface="Comic Sans MS" panose="030F0702030302020204" pitchFamily="66" charset="0"/>
              </a:rPr>
              <a:t>Just because someone has</a:t>
            </a:r>
            <a:r>
              <a:rPr lang="en-GB" baseline="0" dirty="0">
                <a:latin typeface="Comic Sans MS" panose="030F0702030302020204" pitchFamily="66" charset="0"/>
              </a:rPr>
              <a:t> been brave does that make them a hero? Are you a hero for simply riding a rollercoaster?</a:t>
            </a:r>
          </a:p>
          <a:p>
            <a:r>
              <a:rPr lang="en-GB" baseline="0" dirty="0">
                <a:latin typeface="Comic Sans MS" panose="030F0702030302020204" pitchFamily="66" charset="0"/>
              </a:rPr>
              <a:t>Tell the pupils that sometimes there is a cross over but not always. </a:t>
            </a:r>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7</a:t>
            </a:fld>
            <a:endParaRPr lang="en-GB" dirty="0"/>
          </a:p>
        </p:txBody>
      </p:sp>
    </p:spTree>
    <p:extLst>
      <p:ext uri="{BB962C8B-B14F-4D97-AF65-F5344CB8AC3E}">
        <p14:creationId xmlns:p14="http://schemas.microsoft.com/office/powerpoint/2010/main" val="1212705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27" rtl="0" eaLnBrk="1" fontAlgn="auto" latinLnBrk="0" hangingPunct="1">
              <a:lnSpc>
                <a:spcPct val="100000"/>
              </a:lnSpc>
              <a:spcBef>
                <a:spcPts val="0"/>
              </a:spcBef>
              <a:spcAft>
                <a:spcPts val="0"/>
              </a:spcAft>
              <a:buClrTx/>
              <a:buSzTx/>
              <a:buFontTx/>
              <a:buNone/>
              <a:tabLst/>
              <a:defRPr/>
            </a:pPr>
            <a:r>
              <a:rPr lang="en-GB" dirty="0">
                <a:latin typeface="Comic Sans MS" panose="030F0702030302020204" pitchFamily="66" charset="0"/>
              </a:rPr>
              <a:t>I</a:t>
            </a:r>
            <a:r>
              <a:rPr lang="en-GB" baseline="0" dirty="0">
                <a:latin typeface="Comic Sans MS" panose="030F0702030302020204" pitchFamily="66" charset="0"/>
              </a:rPr>
              <a:t>nsert image(s) of pets/people and explain to class why they’re your hero(</a:t>
            </a:r>
            <a:r>
              <a:rPr lang="en-GB" baseline="0" dirty="0" err="1">
                <a:latin typeface="Comic Sans MS" panose="030F0702030302020204" pitchFamily="66" charset="0"/>
              </a:rPr>
              <a:t>es</a:t>
            </a:r>
            <a:r>
              <a:rPr lang="en-GB" baseline="0" dirty="0">
                <a:latin typeface="Comic Sans MS" panose="030F0702030302020204" pitchFamily="66" charset="0"/>
              </a:rPr>
              <a:t>)</a:t>
            </a:r>
          </a:p>
          <a:p>
            <a:pPr marL="0" marR="0" lvl="0" indent="0" algn="l" defTabSz="914327" rtl="0" eaLnBrk="1" fontAlgn="auto" latinLnBrk="0" hangingPunct="1">
              <a:lnSpc>
                <a:spcPct val="100000"/>
              </a:lnSpc>
              <a:spcBef>
                <a:spcPts val="0"/>
              </a:spcBef>
              <a:spcAft>
                <a:spcPts val="0"/>
              </a:spcAft>
              <a:buClrTx/>
              <a:buSzTx/>
              <a:buFontTx/>
              <a:buNone/>
              <a:tabLst/>
              <a:defRPr/>
            </a:pPr>
            <a:endParaRPr lang="en-GB" baseline="0" dirty="0">
              <a:latin typeface="Comic Sans MS" panose="030F0702030302020204" pitchFamily="66" charset="0"/>
            </a:endParaRPr>
          </a:p>
          <a:p>
            <a:pPr marL="0" marR="0" lvl="0" indent="0" algn="l" defTabSz="914327" rtl="0" eaLnBrk="1" fontAlgn="auto" latinLnBrk="0" hangingPunct="1">
              <a:lnSpc>
                <a:spcPct val="100000"/>
              </a:lnSpc>
              <a:spcBef>
                <a:spcPts val="0"/>
              </a:spcBef>
              <a:spcAft>
                <a:spcPts val="0"/>
              </a:spcAft>
              <a:buClrTx/>
              <a:buSzTx/>
              <a:buFontTx/>
              <a:buNone/>
              <a:tabLst/>
              <a:defRPr/>
            </a:pPr>
            <a:r>
              <a:rPr lang="en-GB" baseline="0" dirty="0">
                <a:latin typeface="Comic Sans MS" panose="030F0702030302020204" pitchFamily="66" charset="0"/>
              </a:rPr>
              <a:t>Ask the pupils to close their eyes for 30 seconds and think about who their hero is. </a:t>
            </a:r>
          </a:p>
          <a:p>
            <a:pPr marL="0" marR="0" lvl="0" indent="0" algn="l" defTabSz="914327" rtl="0" eaLnBrk="1" fontAlgn="auto" latinLnBrk="0" hangingPunct="1">
              <a:lnSpc>
                <a:spcPct val="100000"/>
              </a:lnSpc>
              <a:spcBef>
                <a:spcPts val="0"/>
              </a:spcBef>
              <a:spcAft>
                <a:spcPts val="0"/>
              </a:spcAft>
              <a:buClrTx/>
              <a:buSzTx/>
              <a:buFontTx/>
              <a:buNone/>
              <a:tabLst/>
              <a:defRPr/>
            </a:pPr>
            <a:r>
              <a:rPr lang="en-GB" baseline="0" dirty="0">
                <a:latin typeface="Comic Sans MS" panose="030F0702030302020204" pitchFamily="66" charset="0"/>
              </a:rPr>
              <a:t>Then, give the pupils around 2 minutes to tell their partner 3 things about their hero.</a:t>
            </a:r>
          </a:p>
          <a:p>
            <a:pPr marL="0" marR="0" lvl="0" indent="0" algn="l" defTabSz="914327" rtl="0" eaLnBrk="1" fontAlgn="auto" latinLnBrk="0" hangingPunct="1">
              <a:lnSpc>
                <a:spcPct val="100000"/>
              </a:lnSpc>
              <a:spcBef>
                <a:spcPts val="0"/>
              </a:spcBef>
              <a:spcAft>
                <a:spcPts val="0"/>
              </a:spcAft>
              <a:buClrTx/>
              <a:buSzTx/>
              <a:buFontTx/>
              <a:buNone/>
              <a:tabLst/>
              <a:defRPr/>
            </a:pPr>
            <a:r>
              <a:rPr lang="en-GB" baseline="0" dirty="0">
                <a:latin typeface="Comic Sans MS" panose="030F0702030302020204" pitchFamily="66" charset="0"/>
              </a:rPr>
              <a:t>Ask some of the pupils to tell you about their friend’s hero – this limits how long they talk for. </a:t>
            </a:r>
          </a:p>
          <a:p>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42674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latin typeface="Comic Sans MS" panose="030F0702030302020204" pitchFamily="66" charset="0"/>
              </a:rPr>
              <a:t>How do we remember our heroes?</a:t>
            </a:r>
          </a:p>
          <a:p>
            <a:r>
              <a:rPr lang="en-GB" baseline="0" dirty="0">
                <a:latin typeface="Comic Sans MS" panose="030F0702030302020204" pitchFamily="66" charset="0"/>
              </a:rPr>
              <a:t>What’s the special day when we remember all the brave people that have been lost in battle - Remembrance Day, which is every year, is always on a Sunday in November. </a:t>
            </a:r>
          </a:p>
          <a:p>
            <a:endParaRPr lang="en-GB" baseline="0" dirty="0">
              <a:latin typeface="Comic Sans MS" panose="030F0702030302020204" pitchFamily="66" charset="0"/>
            </a:endParaRPr>
          </a:p>
          <a:p>
            <a:r>
              <a:rPr lang="en-GB" baseline="0" dirty="0">
                <a:latin typeface="Comic Sans MS" panose="030F0702030302020204" pitchFamily="66" charset="0"/>
              </a:rPr>
              <a:t>The Queen, Prime Minister and other people, all lay wreaths to remember the people who’ve  lost their lives in the line of duty.</a:t>
            </a:r>
          </a:p>
          <a:p>
            <a:r>
              <a:rPr lang="en-GB" baseline="0" dirty="0">
                <a:latin typeface="Comic Sans MS" panose="030F0702030302020204" pitchFamily="66" charset="0"/>
              </a:rPr>
              <a:t>Special wreaths are also laid to remember the hero animals too.</a:t>
            </a: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3401185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5.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xml"/><Relationship Id="rId7"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2.png"/><Relationship Id="rId4" Type="http://schemas.openxmlformats.org/officeDocument/2006/relationships/tags" Target="../tags/tag35.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image" Target="../media/image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png"/><Relationship Id="rId5" Type="http://schemas.openxmlformats.org/officeDocument/2006/relationships/tags" Target="../tags/tag45.xml"/><Relationship Id="rId10" Type="http://schemas.openxmlformats.org/officeDocument/2006/relationships/image" Target="../media/image3.png"/><Relationship Id="rId4" Type="http://schemas.openxmlformats.org/officeDocument/2006/relationships/tags" Target="../tags/tag44.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st choic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sp>
        <p:nvSpPr>
          <p:cNvPr id="11" name="object 5"/>
          <p:cNvSpPr>
            <a:spLocks noGrp="1" noSelect="1" noRot="1" noMove="1" noResize="1" noEditPoints="1" noAdjustHandles="1" noChangeArrowheads="1" noChangeShapeType="1" noTextEdit="1"/>
          </p:cNvSpPr>
          <p:nvPr userDrawn="1">
            <p:custDataLst>
              <p:tags r:id="rId3"/>
            </p:custDataLst>
          </p:nvPr>
        </p:nvSpPr>
        <p:spPr>
          <a:xfrm>
            <a:off x="5012995" y="6657788"/>
            <a:ext cx="4067506" cy="703767"/>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4"/>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0"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baseline="0" dirty="0">
                <a:solidFill>
                  <a:srgbClr val="6BB4B5"/>
                </a:solidFill>
                <a:latin typeface="Arial"/>
                <a:ea typeface="+mn-ea"/>
                <a:cs typeface="Arial"/>
              </a:defRPr>
            </a:lvl1pPr>
          </a:lstStyle>
          <a:p>
            <a:pPr marL="12700">
              <a:lnSpc>
                <a:spcPts val="1655"/>
              </a:lnSpc>
            </a:pPr>
            <a:r>
              <a:rPr lang="en-GB" sz="1400" b="1" spc="-15" dirty="0" smtClean="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2"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_green">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5" cstate="print"/>
            <a:stretch>
              <a:fillRect/>
            </a:stretch>
          </a:blipFill>
        </p:spPr>
        <p:txBody>
          <a:bodyPr wrap="square" lIns="0" tIns="0" rIns="0" bIns="0" rtlCol="0"/>
          <a:lstStyle/>
          <a:p>
            <a:endParaRPr dirty="0">
              <a:latin typeface="Arial" pitchFamily="34" charset="0"/>
            </a:endParaRPr>
          </a:p>
        </p:txBody>
      </p:sp>
      <p:sp>
        <p:nvSpPr>
          <p:cNvPr id="26" name="Title 23"/>
          <p:cNvSpPr>
            <a:spLocks noGrp="1"/>
          </p:cNvSpPr>
          <p:nvPr>
            <p:ph type="title" hasCustomPrompt="1"/>
          </p:nvPr>
        </p:nvSpPr>
        <p:spPr>
          <a:xfrm>
            <a:off x="774700" y="4314825"/>
            <a:ext cx="3312000" cy="1368000"/>
          </a:xfrm>
          <a:prstGeom prst="rect">
            <a:avLst/>
          </a:prstGeom>
        </p:spPr>
        <p:txBody>
          <a:bodyPr lIns="90000" tIns="46800" rIns="90000" bIns="46800">
            <a:normAutofit/>
          </a:bodyPr>
          <a:lstStyle>
            <a:lvl1pPr marL="12700" marR="5080" indent="-12700">
              <a:lnSpc>
                <a:spcPts val="3200"/>
              </a:lnSpc>
              <a:defRPr lang="en-GB" sz="2800" b="1" spc="-30" baseline="0" dirty="0">
                <a:solidFill>
                  <a:srgbClr val="008988"/>
                </a:solidFill>
                <a:latin typeface="Arial"/>
                <a:ea typeface="+mn-ea"/>
                <a:cs typeface="Arial"/>
              </a:defRPr>
            </a:lvl1pPr>
          </a:lstStyle>
          <a:p>
            <a:r>
              <a:rPr lang="en-GB" dirty="0" smtClean="0"/>
              <a:t>Section divider, </a:t>
            </a:r>
            <a:br>
              <a:rPr lang="en-GB" dirty="0" smtClean="0"/>
            </a:br>
            <a:r>
              <a:rPr lang="en-GB" dirty="0" smtClean="0"/>
              <a:t>if required</a:t>
            </a:r>
            <a:endParaRPr lang="en-GB" dirty="0"/>
          </a:p>
        </p:txBody>
      </p:sp>
      <p:sp>
        <p:nvSpPr>
          <p:cNvPr id="13" name="Text Placeholder 12"/>
          <p:cNvSpPr>
            <a:spLocks noGrp="1"/>
          </p:cNvSpPr>
          <p:nvPr>
            <p:ph type="body" sz="quarter" idx="12" hasCustomPrompt="1"/>
          </p:nvPr>
        </p:nvSpPr>
        <p:spPr>
          <a:xfrm>
            <a:off x="774699" y="5686425"/>
            <a:ext cx="3311525" cy="762000"/>
          </a:xfrm>
        </p:spPr>
        <p:txBody>
          <a:bodyPr>
            <a:noAutofit/>
          </a:bodyPr>
          <a:lstStyle>
            <a:lvl1pPr>
              <a:defRPr sz="1400" baseline="0">
                <a:solidFill>
                  <a:srgbClr val="6BB4B5"/>
                </a:solidFill>
              </a:defRPr>
            </a:lvl1pPr>
          </a:lstStyle>
          <a:p>
            <a:pPr lvl="0"/>
            <a:r>
              <a:rPr lang="en-US" dirty="0" smtClean="0"/>
              <a:t>Date or name etc here</a:t>
            </a:r>
            <a:endParaRPr lang="en-GB" dirty="0"/>
          </a:p>
        </p:txBody>
      </p:sp>
      <p:sp>
        <p:nvSpPr>
          <p:cNvPr id="7" name="object 5"/>
          <p:cNvSpPr>
            <a:spLocks noGrp="1" noSelect="1" noRot="1" noMove="1" noResize="1" noEditPoints="1" noAdjustHandles="1" noChangeArrowheads="1" noChangeShapeType="1" noTextEdit="1"/>
          </p:cNvSpPr>
          <p:nvPr userDrawn="1">
            <p:custDataLst>
              <p:tags r:id="rId3"/>
            </p:custDataLst>
          </p:nvPr>
        </p:nvSpPr>
        <p:spPr>
          <a:xfrm>
            <a:off x="5012995" y="6666614"/>
            <a:ext cx="4067506" cy="696211"/>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243840" y="-257175"/>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4" name="object 3"/>
          <p:cNvSpPr/>
          <p:nvPr userDrawn="1"/>
        </p:nvSpPr>
        <p:spPr>
          <a:xfrm>
            <a:off x="1212126" y="0"/>
            <a:ext cx="5658574" cy="276226"/>
          </a:xfrm>
          <a:custGeom>
            <a:avLst/>
            <a:gdLst/>
            <a:ahLst/>
            <a:cxnLst/>
            <a:rect l="l" t="t" r="r" b="b"/>
            <a:pathLst>
              <a:path w="4559935" h="288290">
                <a:moveTo>
                  <a:pt x="0" y="287997"/>
                </a:moveTo>
                <a:lnTo>
                  <a:pt x="4559731" y="287997"/>
                </a:lnTo>
                <a:lnTo>
                  <a:pt x="4559731" y="0"/>
                </a:lnTo>
                <a:lnTo>
                  <a:pt x="0" y="0"/>
                </a:lnTo>
                <a:lnTo>
                  <a:pt x="0" y="287997"/>
                </a:lnTo>
                <a:close/>
              </a:path>
            </a:pathLst>
          </a:custGeom>
          <a:solidFill>
            <a:srgbClr val="FFFFFF"/>
          </a:solidFill>
        </p:spPr>
        <p:txBody>
          <a:bodyPr wrap="square" lIns="0" tIns="0" rIns="0" bIns="0" rtlCol="0"/>
          <a:lstStyle/>
          <a:p>
            <a:endParaRPr dirty="0">
              <a:latin typeface="Arial" pitchFamily="34" charset="0"/>
            </a:endParaRPr>
          </a:p>
        </p:txBody>
      </p:sp>
      <p:sp>
        <p:nvSpPr>
          <p:cNvPr id="5" name="object 4"/>
          <p:cNvSpPr>
            <a:spLocks noGrp="1" noSelect="1" noRot="1" noMove="1" noResize="1" noEditPoints="1" noAdjustHandles="1" noChangeArrowheads="1" noChangeShapeType="1" noTextEdit="1"/>
          </p:cNvSpPr>
          <p:nvPr userDrawn="1">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3"/>
            </p:custDataLst>
          </p:nvPr>
        </p:nvSpPr>
        <p:spPr>
          <a:xfrm>
            <a:off x="774700" y="1190625"/>
            <a:ext cx="5212586" cy="3416300"/>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pic>
        <p:nvPicPr>
          <p:cNvPr id="2" name="Picture 1"/>
          <p:cNvPicPr>
            <a:picLocks noGrp="1" noSelect="1" noRot="1" noMove="1" noResize="1" noEditPoints="1" noAdjustHandles="1" noChangeArrowheads="1" noChangeShapeType="1"/>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65099" y="6760209"/>
            <a:ext cx="1947477" cy="602616"/>
          </a:xfrm>
          <a:prstGeom prst="rect">
            <a:avLst/>
          </a:prstGeom>
        </p:spPr>
      </p:pic>
      <p:sp>
        <p:nvSpPr>
          <p:cNvPr id="7" name="object 7"/>
          <p:cNvSpPr txBox="1"/>
          <p:nvPr userDrawn="1"/>
        </p:nvSpPr>
        <p:spPr>
          <a:xfrm>
            <a:off x="7367300" y="3904083"/>
            <a:ext cx="2399000" cy="1617430"/>
          </a:xfrm>
          <a:prstGeom prst="rect">
            <a:avLst/>
          </a:prstGeom>
        </p:spPr>
        <p:txBody>
          <a:bodyPr vert="horz" wrap="square" lIns="0" tIns="0" rIns="0" bIns="0" rtlCol="0">
            <a:spAutoFit/>
          </a:bodyPr>
          <a:lstStyle/>
          <a:p>
            <a:pPr marL="12700" marR="244475">
              <a:lnSpc>
                <a:spcPct val="107200"/>
              </a:lnSpc>
            </a:pPr>
            <a:r>
              <a:rPr sz="1400" b="1" spc="-30" dirty="0">
                <a:solidFill>
                  <a:srgbClr val="008988"/>
                </a:solidFill>
                <a:latin typeface="Arial"/>
                <a:cs typeface="Arial"/>
              </a:rPr>
              <a:t>Hea</a:t>
            </a:r>
            <a:r>
              <a:rPr sz="1400" b="1" dirty="0">
                <a:solidFill>
                  <a:srgbClr val="008988"/>
                </a:solidFill>
                <a:latin typeface="Arial"/>
                <a:cs typeface="Arial"/>
              </a:rPr>
              <a:t>d</a:t>
            </a:r>
            <a:r>
              <a:rPr sz="1400" b="1" spc="-60" dirty="0">
                <a:solidFill>
                  <a:srgbClr val="008988"/>
                </a:solidFill>
                <a:latin typeface="Arial"/>
                <a:cs typeface="Arial"/>
              </a:rPr>
              <a:t> </a:t>
            </a:r>
            <a:r>
              <a:rPr sz="1400" b="1" spc="-30" dirty="0">
                <a:solidFill>
                  <a:srgbClr val="008988"/>
                </a:solidFill>
                <a:latin typeface="Arial"/>
                <a:cs typeface="Arial"/>
              </a:rPr>
              <a:t>Office: </a:t>
            </a:r>
            <a:r>
              <a:rPr lang="en-GB" sz="1400" b="1" spc="-30" dirty="0" smtClean="0">
                <a:solidFill>
                  <a:srgbClr val="009A97"/>
                </a:solidFill>
                <a:latin typeface="Arial"/>
                <a:cs typeface="Arial"/>
              </a:rPr>
              <a:t/>
            </a:r>
            <a:br>
              <a:rPr lang="en-GB" sz="1400" b="1" spc="-30" dirty="0" smtClean="0">
                <a:solidFill>
                  <a:srgbClr val="009A97"/>
                </a:solidFill>
                <a:latin typeface="Arial"/>
                <a:cs typeface="Arial"/>
              </a:rPr>
            </a:br>
            <a:r>
              <a:rPr sz="1400" spc="-30" dirty="0" err="1" smtClean="0">
                <a:solidFill>
                  <a:srgbClr val="6BB4B5"/>
                </a:solidFill>
                <a:latin typeface="Arial"/>
                <a:cs typeface="Arial"/>
              </a:rPr>
              <a:t>Whitechape</a:t>
            </a:r>
            <a:r>
              <a:rPr sz="1400" dirty="0" err="1" smtClean="0">
                <a:solidFill>
                  <a:srgbClr val="6BB4B5"/>
                </a:solidFill>
                <a:latin typeface="Arial"/>
                <a:cs typeface="Arial"/>
              </a:rPr>
              <a:t>l</a:t>
            </a:r>
            <a:r>
              <a:rPr sz="1400" spc="-60" dirty="0" smtClean="0">
                <a:solidFill>
                  <a:srgbClr val="6BB4B5"/>
                </a:solidFill>
                <a:latin typeface="Arial"/>
                <a:cs typeface="Arial"/>
              </a:rPr>
              <a:t> </a:t>
            </a:r>
            <a:r>
              <a:rPr sz="1400" spc="-80" dirty="0">
                <a:solidFill>
                  <a:srgbClr val="6BB4B5"/>
                </a:solidFill>
                <a:latin typeface="Arial"/>
                <a:cs typeface="Arial"/>
              </a:rPr>
              <a:t>W</a:t>
            </a:r>
            <a:r>
              <a:rPr sz="1400" spc="-30" dirty="0">
                <a:solidFill>
                  <a:srgbClr val="6BB4B5"/>
                </a:solidFill>
                <a:latin typeface="Arial"/>
                <a:cs typeface="Arial"/>
              </a:rPr>
              <a:t>ay </a:t>
            </a:r>
            <a:r>
              <a:rPr lang="en-GB" sz="1400" spc="-30" dirty="0" smtClean="0">
                <a:solidFill>
                  <a:srgbClr val="6BB4B5"/>
                </a:solidFill>
                <a:latin typeface="Arial"/>
                <a:cs typeface="Arial"/>
              </a:rPr>
              <a:t/>
            </a:r>
            <a:br>
              <a:rPr lang="en-GB" sz="1400" spc="-30" dirty="0" smtClean="0">
                <a:solidFill>
                  <a:srgbClr val="6BB4B5"/>
                </a:solidFill>
                <a:latin typeface="Arial"/>
                <a:cs typeface="Arial"/>
              </a:rPr>
            </a:br>
            <a:r>
              <a:rPr sz="1400" spc="-30" dirty="0" err="1" smtClean="0">
                <a:solidFill>
                  <a:srgbClr val="6BB4B5"/>
                </a:solidFill>
                <a:latin typeface="Arial"/>
                <a:cs typeface="Arial"/>
              </a:rPr>
              <a:t>Priorslee</a:t>
            </a:r>
            <a:endParaRPr sz="1400" dirty="0">
              <a:solidFill>
                <a:srgbClr val="6BB4B5"/>
              </a:solidFill>
              <a:latin typeface="Arial"/>
              <a:cs typeface="Arial"/>
            </a:endParaRPr>
          </a:p>
          <a:p>
            <a:pPr marL="12700">
              <a:lnSpc>
                <a:spcPct val="100000"/>
              </a:lnSpc>
              <a:spcBef>
                <a:spcPts val="120"/>
              </a:spcBef>
            </a:pPr>
            <a:r>
              <a:rPr sz="1400" spc="-185" dirty="0">
                <a:solidFill>
                  <a:srgbClr val="6BB4B5"/>
                </a:solidFill>
                <a:latin typeface="Arial"/>
                <a:cs typeface="Arial"/>
              </a:rPr>
              <a:t>T</a:t>
            </a:r>
            <a:r>
              <a:rPr sz="1400" spc="-30" dirty="0">
                <a:solidFill>
                  <a:srgbClr val="6BB4B5"/>
                </a:solidFill>
                <a:latin typeface="Arial"/>
                <a:cs typeface="Arial"/>
              </a:rPr>
              <a:t>elford</a:t>
            </a:r>
            <a:endParaRPr sz="1400" dirty="0">
              <a:solidFill>
                <a:srgbClr val="6BB4B5"/>
              </a:solidFill>
              <a:latin typeface="Arial"/>
              <a:cs typeface="Arial"/>
            </a:endParaRPr>
          </a:p>
          <a:p>
            <a:pPr marL="12700">
              <a:lnSpc>
                <a:spcPct val="100000"/>
              </a:lnSpc>
              <a:spcBef>
                <a:spcPts val="120"/>
              </a:spcBef>
            </a:pPr>
            <a:r>
              <a:rPr sz="1400" spc="-30" dirty="0">
                <a:solidFill>
                  <a:srgbClr val="6BB4B5"/>
                </a:solidFill>
                <a:latin typeface="Arial"/>
                <a:cs typeface="Arial"/>
              </a:rPr>
              <a:t>Shropshir</a:t>
            </a:r>
            <a:r>
              <a:rPr sz="1400" dirty="0">
                <a:solidFill>
                  <a:srgbClr val="6BB4B5"/>
                </a:solidFill>
                <a:latin typeface="Arial"/>
                <a:cs typeface="Arial"/>
              </a:rPr>
              <a:t>e</a:t>
            </a:r>
            <a:r>
              <a:rPr sz="1400" spc="-85" dirty="0">
                <a:solidFill>
                  <a:srgbClr val="6BB4B5"/>
                </a:solidFill>
                <a:latin typeface="Arial"/>
                <a:cs typeface="Arial"/>
              </a:rPr>
              <a:t> </a:t>
            </a:r>
            <a:r>
              <a:rPr sz="1400" spc="-30" dirty="0">
                <a:solidFill>
                  <a:srgbClr val="6BB4B5"/>
                </a:solidFill>
                <a:latin typeface="Arial"/>
                <a:cs typeface="Arial"/>
              </a:rPr>
              <a:t>TF</a:t>
            </a:r>
            <a:r>
              <a:rPr sz="1400" dirty="0">
                <a:solidFill>
                  <a:srgbClr val="6BB4B5"/>
                </a:solidFill>
                <a:latin typeface="Arial"/>
                <a:cs typeface="Arial"/>
              </a:rPr>
              <a:t>2</a:t>
            </a:r>
            <a:r>
              <a:rPr sz="1400" spc="-60" dirty="0">
                <a:solidFill>
                  <a:srgbClr val="6BB4B5"/>
                </a:solidFill>
                <a:latin typeface="Arial"/>
                <a:cs typeface="Arial"/>
              </a:rPr>
              <a:t> </a:t>
            </a:r>
            <a:r>
              <a:rPr sz="1400" spc="-30" dirty="0">
                <a:solidFill>
                  <a:srgbClr val="6BB4B5"/>
                </a:solidFill>
                <a:latin typeface="Arial"/>
                <a:cs typeface="Arial"/>
              </a:rPr>
              <a:t>9PQ</a:t>
            </a:r>
            <a:endParaRPr sz="1400" dirty="0">
              <a:solidFill>
                <a:srgbClr val="6BB4B5"/>
              </a:solidFill>
              <a:latin typeface="Arial"/>
              <a:cs typeface="Arial"/>
            </a:endParaRPr>
          </a:p>
          <a:p>
            <a:pPr>
              <a:lnSpc>
                <a:spcPct val="100000"/>
              </a:lnSpc>
              <a:spcBef>
                <a:spcPts val="22"/>
              </a:spcBef>
            </a:pPr>
            <a:endParaRPr sz="1650" dirty="0">
              <a:solidFill>
                <a:srgbClr val="6BB4B5"/>
              </a:solidFill>
              <a:latin typeface="Arial" pitchFamily="34" charset="0"/>
              <a:cs typeface="Arial" pitchFamily="34" charset="0"/>
            </a:endParaRPr>
          </a:p>
          <a:p>
            <a:pPr marL="12700">
              <a:lnSpc>
                <a:spcPct val="100000"/>
              </a:lnSpc>
              <a:tabLst>
                <a:tab pos="361950" algn="l"/>
              </a:tabLst>
            </a:pPr>
            <a:r>
              <a:rPr sz="1400" spc="-185" dirty="0">
                <a:solidFill>
                  <a:srgbClr val="6BB4B5"/>
                </a:solidFill>
                <a:latin typeface="Arial"/>
                <a:cs typeface="Arial"/>
              </a:rPr>
              <a:t>T</a:t>
            </a:r>
            <a:r>
              <a:rPr sz="1400" dirty="0">
                <a:solidFill>
                  <a:srgbClr val="6BB4B5"/>
                </a:solidFill>
                <a:latin typeface="Arial"/>
                <a:cs typeface="Arial"/>
              </a:rPr>
              <a:t>:</a:t>
            </a:r>
            <a:r>
              <a:rPr sz="1400" spc="-60" dirty="0">
                <a:solidFill>
                  <a:srgbClr val="6BB4B5"/>
                </a:solidFill>
                <a:latin typeface="Arial"/>
                <a:cs typeface="Arial"/>
              </a:rPr>
              <a:t> </a:t>
            </a:r>
            <a:r>
              <a:rPr lang="en-GB" sz="1400" spc="-60" dirty="0" smtClean="0">
                <a:solidFill>
                  <a:srgbClr val="6BB4B5"/>
                </a:solidFill>
                <a:latin typeface="Arial"/>
                <a:cs typeface="Arial"/>
              </a:rPr>
              <a:t>	0</a:t>
            </a:r>
            <a:r>
              <a:rPr sz="1400" spc="-130" dirty="0" smtClean="0">
                <a:solidFill>
                  <a:srgbClr val="6BB4B5"/>
                </a:solidFill>
                <a:latin typeface="Arial"/>
                <a:cs typeface="Arial"/>
              </a:rPr>
              <a:t>1</a:t>
            </a:r>
            <a:r>
              <a:rPr sz="1400" spc="-30" dirty="0" smtClean="0">
                <a:solidFill>
                  <a:srgbClr val="6BB4B5"/>
                </a:solidFill>
                <a:latin typeface="Arial"/>
                <a:cs typeface="Arial"/>
              </a:rPr>
              <a:t>95</a:t>
            </a:r>
            <a:r>
              <a:rPr sz="1400" dirty="0" smtClean="0">
                <a:solidFill>
                  <a:srgbClr val="6BB4B5"/>
                </a:solidFill>
                <a:latin typeface="Arial"/>
                <a:cs typeface="Arial"/>
              </a:rPr>
              <a:t>2 </a:t>
            </a:r>
            <a:r>
              <a:rPr sz="1400" spc="-30" dirty="0" smtClean="0">
                <a:solidFill>
                  <a:srgbClr val="6BB4B5"/>
                </a:solidFill>
                <a:latin typeface="Arial"/>
                <a:cs typeface="Arial"/>
              </a:rPr>
              <a:t>290</a:t>
            </a:r>
            <a:r>
              <a:rPr lang="en-GB" sz="1400" spc="-30" dirty="0" smtClean="0">
                <a:solidFill>
                  <a:srgbClr val="6BB4B5"/>
                </a:solidFill>
                <a:latin typeface="Arial"/>
                <a:cs typeface="Arial"/>
              </a:rPr>
              <a:t> </a:t>
            </a:r>
            <a:r>
              <a:rPr sz="1400" spc="-30" dirty="0" smtClean="0">
                <a:solidFill>
                  <a:srgbClr val="6BB4B5"/>
                </a:solidFill>
                <a:latin typeface="Arial"/>
                <a:cs typeface="Arial"/>
              </a:rPr>
              <a:t>999</a:t>
            </a:r>
            <a:endParaRPr sz="1400" dirty="0">
              <a:solidFill>
                <a:srgbClr val="6BB4B5"/>
              </a:solidFill>
              <a:latin typeface="Arial"/>
              <a:cs typeface="Arial"/>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01973706"/>
      </p:ext>
    </p:extLst>
  </p:cSld>
  <p:clrMapOvr>
    <a:masterClrMapping/>
  </p:clrMapOvr>
  <p:transitio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3rd choice">
    <p:spTree>
      <p:nvGrpSpPr>
        <p:cNvPr id="1" name=""/>
        <p:cNvGrpSpPr/>
        <p:nvPr/>
      </p:nvGrpSpPr>
      <p:grpSpPr>
        <a:xfrm>
          <a:off x="0" y="0"/>
          <a:ext cx="0" cy="0"/>
          <a:chOff x="0" y="0"/>
          <a:chExt cx="0" cy="0"/>
        </a:xfrm>
      </p:grpSpPr>
      <p:sp>
        <p:nvSpPr>
          <p:cNvPr id="11" name="object 5"/>
          <p:cNvSpPr>
            <a:spLocks noGrp="1" noSelect="1" noRot="1" noMove="1" noResize="1" noEditPoints="1" noAdjustHandles="1" noChangeArrowheads="1" noChangeShapeType="1" noTextEdit="1"/>
          </p:cNvSpPr>
          <p:nvPr userDrawn="1">
            <p:custDataLst>
              <p:tags r:id="rId1"/>
            </p:custDataLst>
          </p:nvPr>
        </p:nvSpPr>
        <p:spPr>
          <a:xfrm>
            <a:off x="5118100" y="6651002"/>
            <a:ext cx="3991306"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6" name="object 2"/>
          <p:cNvSpPr>
            <a:spLocks noGrp="1" noSelect="1" noRot="1" noMove="1" noResize="1" noEditPoints="1" noAdjustHandles="1" noChangeArrowheads="1" noChangeShapeType="1" noTextEdit="1"/>
          </p:cNvSpPr>
          <p:nvPr userDrawn="1">
            <p:custDataLst>
              <p:tags r:id="rId2"/>
            </p:custDataLst>
          </p:nvPr>
        </p:nvSpPr>
        <p:spPr>
          <a:xfrm>
            <a:off x="4346714" y="1014069"/>
            <a:ext cx="6093282" cy="5650179"/>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sp>
        <p:nvSpPr>
          <p:cNvPr id="12" name="object 6"/>
          <p:cNvSpPr>
            <a:spLocks noGrp="1" noSelect="1" noRot="1" noMove="1" noResize="1" noEditPoints="1" noAdjustHandles="1" noChangeArrowheads="1" noChangeShapeType="1" noTextEdit="1"/>
          </p:cNvSpPr>
          <p:nvPr userDrawn="1">
            <p:custDataLst>
              <p:tags r:id="rId3"/>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smtClean="0">
                <a:solidFill>
                  <a:srgbClr val="6BB4B5"/>
                </a:solidFill>
                <a:latin typeface="Arial"/>
                <a:cs typeface="Arial"/>
              </a:rPr>
              <a:t>Date or name etc here</a:t>
            </a:r>
            <a:endParaRPr lang="en-GB" sz="1400" dirty="0">
              <a:solidFill>
                <a:srgbClr val="6BB4B5"/>
              </a:solidFill>
              <a:latin typeface="Arial"/>
              <a:cs typeface="Arial"/>
            </a:endParaRPr>
          </a:p>
        </p:txBody>
      </p:sp>
      <p:sp>
        <p:nvSpPr>
          <p:cNvPr id="24"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smtClean="0"/>
              <a:t>Title text here</a:t>
            </a:r>
            <a:endParaRPr lang="en-GB" dirty="0"/>
          </a:p>
        </p:txBody>
      </p:sp>
      <p:sp>
        <p:nvSpPr>
          <p:cNvPr id="8" name="object 5"/>
          <p:cNvSpPr>
            <a:spLocks noGrp="1" noSelect="1" noRot="1" noMove="1" noResize="1" noEditPoints="1" noAdjustHandles="1" noChangeArrowheads="1" noChangeShapeType="1" noTextEdit="1"/>
          </p:cNvSpPr>
          <p:nvPr userDrawn="1">
            <p:custDataLst>
              <p:tags r:id="rId4"/>
            </p:custDataLst>
          </p:nvPr>
        </p:nvSpPr>
        <p:spPr>
          <a:xfrm>
            <a:off x="5012995" y="6679096"/>
            <a:ext cx="4067506" cy="68245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smtClean="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6"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smtClean="0"/>
              <a:t>Title text here</a:t>
            </a:r>
            <a:endParaRPr lang="en-GB" dirty="0"/>
          </a:p>
        </p:txBody>
      </p:sp>
    </p:spTree>
  </p:cSld>
  <p:clrMapOvr>
    <a:masterClrMapping/>
  </p:clrMapOvr>
  <p:extLst mod="1">
    <p:ext uri="{DCECCB84-F9BA-43D5-87BE-67443E8EF086}">
      <p15:sldGuideLst xmlns:p15="http://schemas.microsoft.com/office/powerpoint/2012/main">
        <p15:guide id="1" orient="horz" pos="42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15"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smtClean="0"/>
              <a:t>Click to edit Master title style</a:t>
            </a:r>
            <a:endParaRPr dirty="0"/>
          </a:p>
        </p:txBody>
      </p:sp>
      <p:sp>
        <p:nvSpPr>
          <p:cNvPr id="23" name="Holder 3"/>
          <p:cNvSpPr>
            <a:spLocks noGrp="1"/>
          </p:cNvSpPr>
          <p:nvPr>
            <p:ph type="body" idx="1"/>
          </p:nvPr>
        </p:nvSpPr>
        <p:spPr>
          <a:xfrm>
            <a:off x="438784" y="2714625"/>
            <a:ext cx="9763315" cy="3414672"/>
          </a:xfrm>
          <a:prstGeom prst="rect">
            <a:avLst/>
          </a:prstGeom>
        </p:spPr>
        <p:txBody>
          <a:bodyPr lIns="0" tIns="0" rIns="0" bIns="0">
            <a:noAutofit/>
          </a:bodyPr>
          <a:lstStyle>
            <a:lvl1pPr>
              <a:lnSpc>
                <a:spcPct val="130000"/>
              </a:lnSpc>
              <a:tabLst>
                <a:tab pos="360000" algn="l"/>
                <a:tab pos="720000" algn="l"/>
                <a:tab pos="1080000" algn="l"/>
                <a:tab pos="1440000" algn="l"/>
                <a:tab pos="2160000" algn="l"/>
                <a:tab pos="2880000" algn="l"/>
                <a:tab pos="3600000" algn="l"/>
              </a:tabLst>
              <a:defRPr sz="1800" b="0" i="0">
                <a:solidFill>
                  <a:srgbClr val="008988"/>
                </a:solidFill>
                <a:latin typeface="Arial" pitchFamily="34" charset="0"/>
                <a:cs typeface="Arial" pitchFamily="34" charset="0"/>
              </a:defRPr>
            </a:lvl1pPr>
          </a:lstStyle>
          <a:p>
            <a:pPr lvl="0"/>
            <a:r>
              <a:rPr lang="en-US" smtClean="0"/>
              <a:t>Edit Master text styles</a:t>
            </a:r>
          </a:p>
          <a:p>
            <a:pPr lvl="1"/>
            <a:r>
              <a:rPr lang="en-US" smtClean="0"/>
              <a:t>Second level</a:t>
            </a:r>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igh_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smtClean="0"/>
              <a:t>Click to edit Master title style</a:t>
            </a:r>
            <a:endParaRPr dirty="0"/>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21"/>
          <p:cNvSpPr>
            <a:spLocks noGrp="1"/>
          </p:cNvSpPr>
          <p:nvPr>
            <p:ph idx="1"/>
          </p:nvPr>
        </p:nvSpPr>
        <p:spPr>
          <a:xfrm>
            <a:off x="469900" y="1356332"/>
            <a:ext cx="9710800" cy="5098251"/>
          </a:xfrm>
          <a:prstGeom prst="rect">
            <a:avLst/>
          </a:prstGeom>
        </p:spPr>
        <p:txBody>
          <a:bodyPr vert="horz" lIns="91440" tIns="45720" rIns="91440" bIns="45720" rtlCol="0">
            <a:noAutofit/>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2424901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4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_2 columns">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8"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smtClean="0"/>
              <a:t>Click to edit Master title style</a:t>
            </a:r>
            <a:endParaRPr dirty="0"/>
          </a:p>
        </p:txBody>
      </p:sp>
      <p:sp>
        <p:nvSpPr>
          <p:cNvPr id="9" name="Holder 3"/>
          <p:cNvSpPr>
            <a:spLocks noGrp="1"/>
          </p:cNvSpPr>
          <p:nvPr>
            <p:ph type="body" idx="1"/>
          </p:nvPr>
        </p:nvSpPr>
        <p:spPr>
          <a:xfrm>
            <a:off x="491298"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pPr lvl="0"/>
            <a:r>
              <a:rPr lang="en-US" smtClean="0"/>
              <a:t>Edit Master text styles</a:t>
            </a:r>
          </a:p>
        </p:txBody>
      </p:sp>
      <p:sp>
        <p:nvSpPr>
          <p:cNvPr id="10" name="Holder 3"/>
          <p:cNvSpPr>
            <a:spLocks noGrp="1"/>
          </p:cNvSpPr>
          <p:nvPr>
            <p:ph type="body" idx="10"/>
          </p:nvPr>
        </p:nvSpPr>
        <p:spPr>
          <a:xfrm>
            <a:off x="5467300"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pPr lvl="0"/>
            <a:r>
              <a:rPr lang="en-US" smtClean="0"/>
              <a:t>Edit Master text styles</a:t>
            </a:r>
          </a:p>
        </p:txBody>
      </p:sp>
      <p:pic>
        <p:nvPicPr>
          <p:cNvPr id="11" name="Picture 10"/>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2" name="Group 11"/>
          <p:cNvGrpSpPr>
            <a:grpSpLocks noGrp="1" noSelect="1" noRot="1" noMove="1" noResize="1"/>
          </p:cNvGrpSpPr>
          <p:nvPr userDrawn="1">
            <p:custDataLst>
              <p:tags r:id="rId6"/>
            </p:custDataLst>
          </p:nvPr>
        </p:nvGrpSpPr>
        <p:grpSpPr>
          <a:xfrm>
            <a:off x="165100" y="6646133"/>
            <a:ext cx="10287000" cy="58876"/>
            <a:chOff x="165100" y="6646133"/>
            <a:chExt cx="10287000" cy="58876"/>
          </a:xfrm>
        </p:grpSpPr>
        <p:cxnSp>
          <p:nvCxnSpPr>
            <p:cNvPr id="14" name="Straight Connector 13"/>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2143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a:spLocks noGrp="1" noSelect="1" noRot="1" noMove="1" noResize="1" noEditPoints="1" noAdjustHandles="1" noChangeArrowheads="1" noChangeShapeType="1" noTextEdit="1"/>
          </p:cNvSpPr>
          <p:nvPr>
            <p:custDataLst>
              <p:tags r:id="rId3"/>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a:spLocks noGrp="1" noSelect="1" noRot="1" noMove="1" noResize="1" noEditPoints="1" noAdjustHandles="1" noChangeArrowheads="1" noChangeShapeType="1" noTextEdit="1"/>
          </p:cNvSpPr>
          <p:nvPr>
            <p:custDataLst>
              <p:tags r:id="rId4"/>
            </p:custDataLst>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5"/>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6"/>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pic>
        <p:nvPicPr>
          <p:cNvPr id="9" name="Picture 8"/>
          <p:cNvPicPr>
            <a:picLocks noGrp="1" noSelect="1" noRot="1" noMove="1" noResize="1" noEditPoints="1" noAdjustHandles="1" noChangeArrowheads="1" noChangeShapeType="1"/>
          </p:cNvPicPr>
          <p:nvPr userDrawn="1">
            <p:custDataLst>
              <p:tags r:id="rId7"/>
            </p:custDataLst>
          </p:nvPr>
        </p:nvPicPr>
        <p:blipFill>
          <a:blip r:embed="rId10"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0" name="Group 9"/>
          <p:cNvGrpSpPr>
            <a:grpSpLocks noGrp="1" noSelect="1" noRot="1" noMove="1" noResize="1"/>
          </p:cNvGrpSpPr>
          <p:nvPr userDrawn="1">
            <p:custDataLst>
              <p:tags r:id="rId8"/>
            </p:custDataLst>
          </p:nvPr>
        </p:nvGrpSpPr>
        <p:grpSpPr>
          <a:xfrm>
            <a:off x="165100" y="6646133"/>
            <a:ext cx="10287000" cy="58876"/>
            <a:chOff x="165100" y="6646133"/>
            <a:chExt cx="10287000" cy="58876"/>
          </a:xfrm>
        </p:grpSpPr>
        <p:cxnSp>
          <p:nvCxnSpPr>
            <p:cNvPr id="12" name="Straight Connector 11"/>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smtClean="0"/>
              <a:t>Click to edit Master title style</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_magenta">
    <p:bg>
      <p:bgPr>
        <a:solidFill>
          <a:schemeClr val="bg1"/>
        </a:solidFill>
        <a:effectLst/>
      </p:bgPr>
    </p:bg>
    <p:spTree>
      <p:nvGrpSpPr>
        <p:cNvPr id="1" name=""/>
        <p:cNvGrpSpPr/>
        <p:nvPr/>
      </p:nvGrpSpPr>
      <p:grpSpPr>
        <a:xfrm>
          <a:off x="0" y="0"/>
          <a:ext cx="0" cy="0"/>
          <a:chOff x="0" y="0"/>
          <a:chExt cx="0" cy="0"/>
        </a:xfrm>
      </p:grpSpPr>
      <p:sp>
        <p:nvSpPr>
          <p:cNvPr id="2"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EB3C8C">
              <a:alpha val="25000"/>
            </a:srgbClr>
          </a:solidFill>
        </p:spPr>
        <p:txBody>
          <a:bodyPr wrap="square" lIns="0" tIns="0" rIns="0" bIns="0" rtlCol="0"/>
          <a:lstStyle/>
          <a:p>
            <a:endParaRPr dirty="0">
              <a:latin typeface="Arial" pitchFamily="34" charset="0"/>
            </a:endParaRPr>
          </a:p>
        </p:txBody>
      </p:sp>
      <p:sp>
        <p:nvSpPr>
          <p:cNvPr id="3"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10" cstate="print"/>
            <a:stretch>
              <a:fillRect/>
            </a:stretch>
          </a:blipFill>
        </p:spPr>
        <p:txBody>
          <a:bodyPr wrap="square" lIns="0" tIns="0" rIns="0" bIns="0" rtlCol="0"/>
          <a:lstStyle/>
          <a:p>
            <a:endParaRPr dirty="0">
              <a:latin typeface="Arial" pitchFamily="34" charset="0"/>
            </a:endParaRPr>
          </a:p>
        </p:txBody>
      </p:sp>
      <p:sp>
        <p:nvSpPr>
          <p:cNvPr id="4" name="object 4"/>
          <p:cNvSpPr>
            <a:spLocks noGrp="1" noSelect="1" noRot="1" noMove="1" noResize="1" noEditPoints="1" noAdjustHandles="1" noChangeArrowheads="1" noChangeShapeType="1" noTextEdit="1"/>
          </p:cNvSpPr>
          <p:nvPr userDrawn="1">
            <p:custDataLst>
              <p:tags r:id="rId3"/>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5" name="object 5"/>
          <p:cNvSpPr>
            <a:spLocks noGrp="1" noSelect="1" noRot="1" noMove="1" noResize="1" noEditPoints="1" noAdjustHandles="1" noChangeArrowheads="1" noChangeShapeType="1" noTextEdit="1"/>
          </p:cNvSpPr>
          <p:nvPr userDrawn="1">
            <p:custDataLst>
              <p:tags r:id="rId4"/>
            </p:custDataLst>
          </p:nvPr>
        </p:nvSpPr>
        <p:spPr>
          <a:xfrm>
            <a:off x="5012994" y="6651002"/>
            <a:ext cx="4559935"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6" name="object 6"/>
          <p:cNvSpPr>
            <a:spLocks noGrp="1" noSelect="1" noRot="1" noMove="1" noResize="1" noEditPoints="1" noAdjustHandles="1" noChangeArrowheads="1" noChangeShapeType="1" noTextEdit="1"/>
          </p:cNvSpPr>
          <p:nvPr userDrawn="1">
            <p:custDataLst>
              <p:tags r:id="rId5"/>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7" name="object 7"/>
          <p:cNvSpPr>
            <a:spLocks noGrp="1" noSelect="1" noRot="1" noMove="1" noResize="1" noEditPoints="1" noAdjustHandles="1" noChangeArrowheads="1" noChangeShapeType="1" noTextEdit="1"/>
          </p:cNvSpPr>
          <p:nvPr userDrawn="1">
            <p:custDataLst>
              <p:tags r:id="rId6"/>
            </p:custDataLst>
          </p:nvPr>
        </p:nvSpPr>
        <p:spPr>
          <a:xfrm>
            <a:off x="9305946" y="6850195"/>
            <a:ext cx="1143342" cy="436430"/>
          </a:xfrm>
          <a:prstGeom prst="rect">
            <a:avLst/>
          </a:prstGeom>
          <a:blipFill>
            <a:blip r:embed="rId11" cstate="print"/>
            <a:stretch>
              <a:fillRect/>
            </a:stretch>
          </a:blipFill>
        </p:spPr>
        <p:txBody>
          <a:bodyPr wrap="square" lIns="0" tIns="0" rIns="0" bIns="0" rtlCol="0"/>
          <a:lstStyle/>
          <a:p>
            <a:endParaRPr dirty="0">
              <a:latin typeface="Arial" pitchFamily="34" charset="0"/>
            </a:endParaRPr>
          </a:p>
        </p:txBody>
      </p:sp>
      <p:sp>
        <p:nvSpPr>
          <p:cNvPr id="18" name="Text Placeholder 17"/>
          <p:cNvSpPr>
            <a:spLocks noGrp="1"/>
          </p:cNvSpPr>
          <p:nvPr>
            <p:ph type="body" sz="quarter" idx="10" hasCustomPrompt="1"/>
          </p:nvPr>
        </p:nvSpPr>
        <p:spPr>
          <a:xfrm>
            <a:off x="774700" y="5686425"/>
            <a:ext cx="3352800" cy="609600"/>
          </a:xfrm>
          <a:prstGeom prst="rect">
            <a:avLst/>
          </a:prstGeom>
        </p:spPr>
        <p:txBody>
          <a:bodyPr/>
          <a:lstStyle>
            <a:lvl1pPr marL="0" marR="0" indent="0" defTabSz="914400" eaLnBrk="1" fontAlgn="auto" latinLnBrk="0" hangingPunct="1">
              <a:lnSpc>
                <a:spcPct val="130000"/>
              </a:lnSpc>
              <a:spcBef>
                <a:spcPts val="0"/>
              </a:spcBef>
              <a:spcAft>
                <a:spcPts val="1800"/>
              </a:spcAft>
              <a:buClrTx/>
              <a:buSzTx/>
              <a:buFontTx/>
              <a:buNone/>
              <a:tabLst>
                <a:tab pos="360000" algn="l"/>
                <a:tab pos="720000" algn="l"/>
                <a:tab pos="1080000" algn="l"/>
                <a:tab pos="1440000" algn="l"/>
                <a:tab pos="1800000" algn="l"/>
              </a:tabLst>
              <a:defRPr lang="en-GB" sz="1400" b="0" baseline="0" dirty="0" smtClean="0">
                <a:solidFill>
                  <a:srgbClr val="C8337E"/>
                </a:solidFill>
                <a:latin typeface="Arial" pitchFamily="34" charset="0"/>
                <a:ea typeface="+mn-ea"/>
                <a:cs typeface="Arial" pitchFamily="34" charset="0"/>
              </a:defRPr>
            </a:lvl1pPr>
            <a:lvl2pPr>
              <a:defRPr sz="2200">
                <a:solidFill>
                  <a:srgbClr val="C8337E"/>
                </a:solidFill>
                <a:latin typeface="Arial" pitchFamily="34" charset="0"/>
                <a:cs typeface="Arial" pitchFamily="34" charset="0"/>
              </a:defRPr>
            </a:lvl2pPr>
            <a:lvl3pPr>
              <a:defRPr sz="2200">
                <a:solidFill>
                  <a:srgbClr val="C8337E"/>
                </a:solidFill>
                <a:latin typeface="Arial" pitchFamily="34" charset="0"/>
                <a:cs typeface="Arial" pitchFamily="34" charset="0"/>
              </a:defRPr>
            </a:lvl3pPr>
            <a:lvl4pPr>
              <a:defRPr sz="2200">
                <a:solidFill>
                  <a:srgbClr val="C8337E"/>
                </a:solidFill>
                <a:latin typeface="Arial" pitchFamily="34" charset="0"/>
                <a:cs typeface="Arial" pitchFamily="34" charset="0"/>
              </a:defRPr>
            </a:lvl4pPr>
            <a:lvl5pPr>
              <a:defRPr sz="2200">
                <a:solidFill>
                  <a:srgbClr val="C8337E"/>
                </a:solidFill>
                <a:latin typeface="Arial" pitchFamily="34" charset="0"/>
                <a:cs typeface="Arial" pitchFamily="34" charset="0"/>
              </a:defRPr>
            </a:lvl5pPr>
          </a:lstStyle>
          <a:p>
            <a:pPr lvl="0"/>
            <a:r>
              <a:rPr lang="en-US" dirty="0" smtClean="0"/>
              <a:t>Date or name etc here</a:t>
            </a:r>
            <a:endParaRPr lang="en-GB" dirty="0"/>
          </a:p>
        </p:txBody>
      </p:sp>
      <p:sp>
        <p:nvSpPr>
          <p:cNvPr id="10" name="Title 11"/>
          <p:cNvSpPr>
            <a:spLocks noGrp="1"/>
          </p:cNvSpPr>
          <p:nvPr>
            <p:ph type="title" hasCustomPrompt="1"/>
          </p:nvPr>
        </p:nvSpPr>
        <p:spPr>
          <a:xfrm>
            <a:off x="774000" y="4316400"/>
            <a:ext cx="3312000" cy="1368000"/>
          </a:xfrm>
          <a:prstGeom prst="rect">
            <a:avLst/>
          </a:prstGeom>
        </p:spPr>
        <p:txBody>
          <a:bodyPr/>
          <a:lstStyle>
            <a:lvl1pPr marL="12700" marR="5080">
              <a:lnSpc>
                <a:spcPts val="3200"/>
              </a:lnSpc>
              <a:defRPr lang="en-GB" sz="2800" b="1" spc="-30" baseline="0" dirty="0" smtClean="0">
                <a:solidFill>
                  <a:srgbClr val="C8337E"/>
                </a:solidFill>
                <a:latin typeface="Arial"/>
                <a:ea typeface="+mn-ea"/>
                <a:cs typeface="Arial"/>
              </a:defRPr>
            </a:lvl1pPr>
          </a:lstStyle>
          <a:p>
            <a:pPr marL="12700" marR="5080">
              <a:lnSpc>
                <a:spcPts val="3200"/>
              </a:lnSpc>
            </a:pPr>
            <a:r>
              <a:rPr lang="en-GB" sz="2800" b="1" spc="-30" dirty="0" smtClean="0">
                <a:solidFill>
                  <a:srgbClr val="EB3C8C"/>
                </a:solidFill>
                <a:latin typeface="Arial"/>
                <a:cs typeface="Arial"/>
              </a:rPr>
              <a:t>Section divide</a:t>
            </a:r>
            <a:r>
              <a:rPr lang="en-GB" sz="2800" b="1" dirty="0" smtClean="0">
                <a:solidFill>
                  <a:srgbClr val="EB3C8C"/>
                </a:solidFill>
                <a:latin typeface="Arial"/>
                <a:cs typeface="Arial"/>
              </a:rPr>
              <a:t>r</a:t>
            </a:r>
            <a:r>
              <a:rPr lang="en-GB" sz="2800" b="1" spc="-60" dirty="0" smtClean="0">
                <a:solidFill>
                  <a:srgbClr val="EB3C8C"/>
                </a:solidFill>
                <a:latin typeface="Arial"/>
                <a:cs typeface="Arial"/>
              </a:rPr>
              <a:t>,</a:t>
            </a:r>
            <a:br>
              <a:rPr lang="en-GB" sz="2800" b="1" spc="-60" dirty="0" smtClean="0">
                <a:solidFill>
                  <a:srgbClr val="EB3C8C"/>
                </a:solidFill>
                <a:latin typeface="Arial"/>
                <a:cs typeface="Arial"/>
              </a:rPr>
            </a:br>
            <a:r>
              <a:rPr lang="en-GB" sz="2800" b="1" spc="-30" dirty="0" smtClean="0">
                <a:solidFill>
                  <a:srgbClr val="EB3C8C"/>
                </a:solidFill>
                <a:latin typeface="Arial"/>
                <a:cs typeface="Arial"/>
              </a:rPr>
              <a:t>i</a:t>
            </a:r>
            <a:r>
              <a:rPr lang="en-GB" sz="2800" b="1" spc="-60" dirty="0" smtClean="0">
                <a:solidFill>
                  <a:srgbClr val="EB3C8C"/>
                </a:solidFill>
                <a:latin typeface="Arial"/>
                <a:cs typeface="Arial"/>
              </a:rPr>
              <a:t>f </a:t>
            </a:r>
            <a:r>
              <a:rPr lang="en-GB" sz="2800" b="1" spc="-30" dirty="0" smtClean="0">
                <a:solidFill>
                  <a:srgbClr val="EB3C8C"/>
                </a:solidFill>
                <a:latin typeface="Arial"/>
                <a:cs typeface="Arial"/>
              </a:rPr>
              <a:t>required.</a:t>
            </a:r>
            <a:endParaRPr lang="en-GB" sz="2800" dirty="0">
              <a:latin typeface="Arial"/>
              <a:cs typeface="Arial"/>
            </a:endParaRPr>
          </a:p>
        </p:txBody>
      </p:sp>
      <p:sp>
        <p:nvSpPr>
          <p:cNvPr id="13" name="Rectangle 12"/>
          <p:cNvSpPr>
            <a:spLocks noGrp="1" noSelect="1" noRot="1" noMove="1" noResize="1" noEditPoints="1" noAdjustHandles="1" noChangeArrowheads="1" noChangeShapeType="1" noTextEdit="1"/>
          </p:cNvSpPr>
          <p:nvPr userDrawn="1">
            <p:custDataLst>
              <p:tags r:id="rId7"/>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Grp="1" noSelect="1" noRot="1" noMove="1" noResize="1" noEditPoints="1" noAdjustHandles="1" noChangeArrowheads="1" noChangeShapeType="1"/>
          </p:cNvPicPr>
          <p:nvPr userDrawn="1">
            <p:custDataLst>
              <p:tags r:id="rId8"/>
            </p:custDataLst>
          </p:nvPr>
        </p:nvPicPr>
        <p:blipFill>
          <a:blip r:embed="rId12"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object 4"/>
          <p:cNvSpPr>
            <a:spLocks noGrp="1" noSelect="1" noRot="1" noMove="1" noResize="1" noEditPoints="1" noAdjustHandles="1" noChangeArrowheads="1" noChangeShapeType="1" noTextEdit="1"/>
          </p:cNvSpPr>
          <p:nvPr userDrawn="1">
            <p:custDataLst>
              <p:tags r:id="rId14"/>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object 7"/>
          <p:cNvSpPr>
            <a:spLocks noGrp="1" noSelect="1" noRot="1" noMove="1" noResize="1" noEditPoints="1" noAdjustHandles="1" noChangeArrowheads="1" noChangeShapeType="1" noTextEdit="1"/>
          </p:cNvSpPr>
          <p:nvPr userDrawn="1">
            <p:custDataLst>
              <p:tags r:id="rId15"/>
            </p:custDataLst>
          </p:nvPr>
        </p:nvSpPr>
        <p:spPr>
          <a:xfrm>
            <a:off x="9305946" y="6878774"/>
            <a:ext cx="1143342" cy="436430"/>
          </a:xfrm>
          <a:prstGeom prst="rect">
            <a:avLst/>
          </a:prstGeom>
          <a:blipFill>
            <a:blip r:embed="rId19" cstate="print"/>
            <a:stretch>
              <a:fillRect/>
            </a:stretch>
          </a:blipFill>
        </p:spPr>
        <p:txBody>
          <a:bodyPr wrap="square" lIns="0" tIns="0" rIns="0" bIns="0" rtlCol="0"/>
          <a:lstStyle/>
          <a:p>
            <a:endParaRPr dirty="0">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16"/>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idx="1"/>
          </p:nvPr>
        </p:nvSpPr>
        <p:spPr>
          <a:xfrm>
            <a:off x="534988" y="1765300"/>
            <a:ext cx="9623425" cy="4689283"/>
          </a:xfrm>
          <a:prstGeom prst="rect">
            <a:avLst/>
          </a:prstGeom>
        </p:spPr>
        <p:txBody>
          <a:bodyPr vert="horz" lIns="91440" tIns="45720" rIns="91440" bIns="4572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23" name="Title Placeholder 22"/>
          <p:cNvSpPr>
            <a:spLocks noGrp="1"/>
          </p:cNvSpPr>
          <p:nvPr>
            <p:ph type="title"/>
          </p:nvPr>
        </p:nvSpPr>
        <p:spPr>
          <a:xfrm>
            <a:off x="534988" y="303213"/>
            <a:ext cx="9623425" cy="1260475"/>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Rectangle 2"/>
          <p:cNvSpPr>
            <a:spLocks noGrp="1" noSelect="1" noRot="1" noMove="1" noResize="1" noEditPoints="1" noAdjustHandles="1" noChangeArrowheads="1" noChangeShapeType="1" noTextEdit="1"/>
          </p:cNvSpPr>
          <p:nvPr userDrawn="1">
            <p:custDataLst>
              <p:tags r:id="rId17"/>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Grp="1" noSelect="1" noRot="1" noMove="1" noResize="1" noEditPoints="1" noAdjustHandles="1" noChangeArrowheads="1" noChangeShapeType="1"/>
          </p:cNvPicPr>
          <p:nvPr userDrawn="1">
            <p:custDataLst>
              <p:tags r:id="rId18"/>
            </p:custDataLst>
          </p:nvPr>
        </p:nvPicPr>
        <p:blipFill>
          <a:blip r:embed="rId20"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80" r:id="rId5"/>
    <p:sldLayoutId id="2147483679" r:id="rId6"/>
    <p:sldLayoutId id="2147483670" r:id="rId7"/>
    <p:sldLayoutId id="2147483665" r:id="rId8"/>
    <p:sldLayoutId id="2147483673" r:id="rId9"/>
    <p:sldLayoutId id="2147483674" r:id="rId10"/>
    <p:sldLayoutId id="2147483671" r:id="rId11"/>
    <p:sldLayoutId id="2147483682" r:id="rId12"/>
  </p:sldLayoutIdLst>
  <p:timing>
    <p:tnLst>
      <p:par>
        <p:cTn id="1" dur="indefinite" restart="never" nodeType="tmRoot"/>
      </p:par>
    </p:tnLst>
  </p:timing>
  <p:txStyles>
    <p:titleStyle>
      <a:lvl1pPr eaLnBrk="1" hangingPunct="1">
        <a:defRPr sz="2800" b="1">
          <a:solidFill>
            <a:srgbClr val="008988"/>
          </a:solidFill>
          <a:latin typeface="+mj-lt"/>
          <a:ea typeface="+mj-ea"/>
          <a:cs typeface="+mj-cs"/>
        </a:defRPr>
      </a:lvl1pPr>
    </p:titleStyle>
    <p:bodyStyle>
      <a:lvl1pPr marL="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1pPr>
      <a:lvl2pPr marL="4572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2pPr>
      <a:lvl3pPr marL="9144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3pPr>
      <a:lvl4pPr marL="13716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4pPr>
      <a:lvl5pPr marL="18288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mod="1">
    <p:ext uri="{27BBF7A9-308A-43DC-89C8-2F10F3537804}">
      <p15:sldGuideLst xmlns:p15="http://schemas.microsoft.com/office/powerpoint/2012/main">
        <p15:guide id="1" orient="horz" pos="42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jZzpvozt3ZAhUFr6QKHRXdD3EQjRwIBg&amp;url=https://www.crownawards.com/ALL.Medals-Dogtags.2%22_5K_Medal/CM095KRG.html?cgid%3Dall&amp;psig=AOvVaw0EwcQYwLVbroUIbOc5Kz1l&amp;ust=1520629049546817" TargetMode="External"/><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_dgMU4OD_bI"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xpQNTCjtXt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7VQOby5g9f8"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15" y="468993"/>
            <a:ext cx="10058400" cy="5670176"/>
          </a:xfrm>
          <a:prstGeom prst="rect">
            <a:avLst/>
          </a:prstGeom>
        </p:spPr>
      </p:pic>
      <p:sp>
        <p:nvSpPr>
          <p:cNvPr id="5" name="TextBox 4"/>
          <p:cNvSpPr txBox="1"/>
          <p:nvPr/>
        </p:nvSpPr>
        <p:spPr>
          <a:xfrm>
            <a:off x="469900" y="657225"/>
            <a:ext cx="5486400" cy="923330"/>
          </a:xfrm>
          <a:prstGeom prst="rect">
            <a:avLst/>
          </a:prstGeom>
          <a:noFill/>
        </p:spPr>
        <p:txBody>
          <a:bodyPr wrap="square" rtlCol="0">
            <a:spAutoFit/>
          </a:bodyPr>
          <a:lstStyle/>
          <a:p>
            <a:r>
              <a:rPr lang="en-GB" sz="5400" b="1" dirty="0">
                <a:latin typeface="Comic Sans MS" panose="030F0702030302020204" pitchFamily="66" charset="0"/>
              </a:rPr>
              <a:t>Animal Heroes </a:t>
            </a:r>
          </a:p>
        </p:txBody>
      </p:sp>
    </p:spTree>
    <p:extLst>
      <p:ext uri="{BB962C8B-B14F-4D97-AF65-F5344CB8AC3E}">
        <p14:creationId xmlns:p14="http://schemas.microsoft.com/office/powerpoint/2010/main" val="4242021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descr="Maria Di_0.tmp"/>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1536700" y="1419225"/>
            <a:ext cx="7620000" cy="5098716"/>
          </a:xfrm>
          <a:prstGeom prst="rect">
            <a:avLst/>
          </a:prstGeom>
          <a:effectLst>
            <a:softEdge rad="317500"/>
          </a:effectLst>
        </p:spPr>
      </p:pic>
      <p:sp>
        <p:nvSpPr>
          <p:cNvPr id="5" name="Title 2">
            <a:extLst>
              <a:ext uri="{FF2B5EF4-FFF2-40B4-BE49-F238E27FC236}">
                <a16:creationId xmlns:a16="http://schemas.microsoft.com/office/drawing/2014/main" id="{269B6DF1-DD08-4F7E-9A9D-EDE87633F3D1}"/>
              </a:ext>
            </a:extLst>
          </p:cNvPr>
          <p:cNvSpPr txBox="1">
            <a:spLocks/>
          </p:cNvSpPr>
          <p:nvPr/>
        </p:nvSpPr>
        <p:spPr>
          <a:xfrm>
            <a:off x="774700" y="528936"/>
            <a:ext cx="10058400" cy="769441"/>
          </a:xfrm>
          <a:prstGeom prst="rect">
            <a:avLst/>
          </a:prstGeom>
          <a:noFill/>
        </p:spPr>
        <p:txBody>
          <a:bodyPr wrap="square" rtlCol="0">
            <a:spAutoFit/>
          </a:bodyPr>
          <a:lstStyle>
            <a:lvl1pPr>
              <a:defRPr sz="2800" b="1">
                <a:solidFill>
                  <a:srgbClr val="008988"/>
                </a:solidFill>
                <a:latin typeface="+mj-lt"/>
                <a:ea typeface="+mj-ea"/>
                <a:cs typeface="+mj-cs"/>
              </a:defRPr>
            </a:lvl1pPr>
          </a:lstStyle>
          <a:p>
            <a:pPr defTabSz="914400"/>
            <a:r>
              <a:rPr lang="en-GB" sz="4400" kern="0" dirty="0">
                <a:solidFill>
                  <a:srgbClr val="FF3399"/>
                </a:solidFill>
                <a:latin typeface="Comic Sans MS" panose="030F0702030302020204" pitchFamily="66" charset="0"/>
              </a:rPr>
              <a:t>Maria </a:t>
            </a:r>
            <a:r>
              <a:rPr lang="en-GB" sz="4400" kern="0" dirty="0" err="1">
                <a:solidFill>
                  <a:srgbClr val="FF3399"/>
                </a:solidFill>
                <a:latin typeface="Comic Sans MS" panose="030F0702030302020204" pitchFamily="66" charset="0"/>
              </a:rPr>
              <a:t>Dickin</a:t>
            </a:r>
            <a:r>
              <a:rPr lang="en-GB" sz="4400" kern="0" dirty="0">
                <a:solidFill>
                  <a:srgbClr val="FF3399"/>
                </a:solidFill>
                <a:latin typeface="Comic Sans MS" panose="030F0702030302020204" pitchFamily="66" charset="0"/>
              </a:rPr>
              <a:t> - The Animals’ Hero</a:t>
            </a:r>
          </a:p>
        </p:txBody>
      </p:sp>
    </p:spTree>
    <p:extLst>
      <p:ext uri="{BB962C8B-B14F-4D97-AF65-F5344CB8AC3E}">
        <p14:creationId xmlns:p14="http://schemas.microsoft.com/office/powerpoint/2010/main" val="249140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25E1E1A-212B-4D88-A089-72BC3BDE8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19" y="1343025"/>
            <a:ext cx="2883805" cy="2883805"/>
          </a:xfrm>
          <a:prstGeom prst="rect">
            <a:avLst/>
          </a:prstGeom>
        </p:spPr>
      </p:pic>
      <p:sp>
        <p:nvSpPr>
          <p:cNvPr id="8" name="TextBox 7"/>
          <p:cNvSpPr txBox="1"/>
          <p:nvPr/>
        </p:nvSpPr>
        <p:spPr>
          <a:xfrm>
            <a:off x="12700" y="6721983"/>
            <a:ext cx="2133600" cy="707886"/>
          </a:xfrm>
          <a:prstGeom prst="rect">
            <a:avLst/>
          </a:prstGeom>
          <a:noFill/>
        </p:spPr>
        <p:txBody>
          <a:bodyPr wrap="square" rtlCol="0">
            <a:spAutoFit/>
          </a:bodyPr>
          <a:lstStyle/>
          <a:p>
            <a:pPr algn="ctr"/>
            <a:r>
              <a:rPr lang="en-GB" sz="4000" b="1" dirty="0">
                <a:solidFill>
                  <a:srgbClr val="FF3399"/>
                </a:solidFill>
                <a:latin typeface="Comic Sans MS" panose="030F0702030302020204" pitchFamily="66" charset="0"/>
              </a:rPr>
              <a:t>Awards</a:t>
            </a:r>
          </a:p>
        </p:txBody>
      </p:sp>
      <p:pic>
        <p:nvPicPr>
          <p:cNvPr id="11" name="Picture 10">
            <a:extLst>
              <a:ext uri="{FF2B5EF4-FFF2-40B4-BE49-F238E27FC236}">
                <a16:creationId xmlns:a16="http://schemas.microsoft.com/office/drawing/2014/main" id="{D11281B9-B7EF-4E60-B6D8-6D5ABC84D9D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596" b="96962" l="10000" r="99271">
                        <a14:foregroundMark x1="62865" y1="8074" x2="62865" y2="8074"/>
                        <a14:foregroundMark x1="64531" y1="5755" x2="64531" y2="5755"/>
                        <a14:foregroundMark x1="92240" y1="20943" x2="92240" y2="20943"/>
                        <a14:foregroundMark x1="92031" y1="21183" x2="92031" y2="21183"/>
                        <a14:foregroundMark x1="45417" y1="91207" x2="45417" y2="91207"/>
                        <a14:foregroundMark x1="48958" y1="90647" x2="48958" y2="90647"/>
                        <a14:foregroundMark x1="52135" y1="87850" x2="52135" y2="87850"/>
                        <a14:foregroundMark x1="46458" y1="85771" x2="46458" y2="85771"/>
                        <a14:foregroundMark x1="46302" y1="85771" x2="46302" y2="85771"/>
                        <a14:foregroundMark x1="46302" y1="85771" x2="46302" y2="85771"/>
                        <a14:foregroundMark x1="46302" y1="85771" x2="46302" y2="85771"/>
                        <a14:foregroundMark x1="44583" y1="85292" x2="43906" y2="85052"/>
                        <a14:foregroundMark x1="65208" y1="97122" x2="65208" y2="97122"/>
                        <a14:foregroundMark x1="65052" y1="97122" x2="65052" y2="97122"/>
                        <a14:foregroundMark x1="65052" y1="97122" x2="65052" y2="97122"/>
                        <a14:foregroundMark x1="16094" y1="75779" x2="16094" y2="75779"/>
                        <a14:foregroundMark x1="15937" y1="76259" x2="15937" y2="76259"/>
                        <a14:foregroundMark x1="16250" y1="77538" x2="16250" y2="77538"/>
                        <a14:foregroundMark x1="98594" y1="17346" x2="98594" y2="17346"/>
                        <a14:foregroundMark x1="98594" y1="17346" x2="98594" y2="17346"/>
                        <a14:foregroundMark x1="97240" y1="16067" x2="97240" y2="16067"/>
                        <a14:foregroundMark x1="94375" y1="16067" x2="94375" y2="16067"/>
                        <a14:foregroundMark x1="99271" y1="25819" x2="99271" y2="25819"/>
                        <a14:foregroundMark x1="81510" y1="13509" x2="81510" y2="13509"/>
                        <a14:foregroundMark x1="86198" y1="14229" x2="86198" y2="14229"/>
                        <a14:foregroundMark x1="85833" y1="13989" x2="85833" y2="13989"/>
                        <a14:foregroundMark x1="94583" y1="15508" x2="94583" y2="15508"/>
                        <a14:foregroundMark x1="83490" y1="13509" x2="83490" y2="13509"/>
                        <a14:foregroundMark x1="84323" y1="13989" x2="84323" y2="13989"/>
                        <a14:foregroundMark x1="85156" y1="13989" x2="85156" y2="13989"/>
                        <a14:foregroundMark x1="85156" y1="13989" x2="85156" y2="13989"/>
                        <a14:foregroundMark x1="85990" y1="14229" x2="85990" y2="14229"/>
                        <a14:foregroundMark x1="85990" y1="14229" x2="85990" y2="14229"/>
                        <a14:foregroundMark x1="86198" y1="14229" x2="86198" y2="14229"/>
                        <a14:foregroundMark x1="87188" y1="14548" x2="87188" y2="14548"/>
                        <a14:foregroundMark x1="75469" y1="89688" x2="75469" y2="89688"/>
                        <a14:backgroundMark x1="15937" y1="20144" x2="15937" y2="20144"/>
                        <a14:backgroundMark x1="11563" y1="94325" x2="11563" y2="94325"/>
                        <a14:backgroundMark x1="92240" y1="82734" x2="92240" y2="82734"/>
                      </a14:backgroundRemoval>
                    </a14:imgEffect>
                  </a14:imgLayer>
                </a14:imgProps>
              </a:ext>
              <a:ext uri="{28A0092B-C50C-407E-A947-70E740481C1C}">
                <a14:useLocalDpi xmlns:a14="http://schemas.microsoft.com/office/drawing/2010/main" val="0"/>
              </a:ext>
            </a:extLst>
          </a:blip>
          <a:srcRect r="11520"/>
          <a:stretch/>
        </p:blipFill>
        <p:spPr>
          <a:xfrm>
            <a:off x="6741870" y="3760084"/>
            <a:ext cx="3592505" cy="2645509"/>
          </a:xfrm>
          <a:prstGeom prst="rect">
            <a:avLst/>
          </a:prstGeom>
        </p:spPr>
      </p:pic>
      <p:pic>
        <p:nvPicPr>
          <p:cNvPr id="22" name="Picture 21">
            <a:extLst>
              <a:ext uri="{FF2B5EF4-FFF2-40B4-BE49-F238E27FC236}">
                <a16:creationId xmlns:a16="http://schemas.microsoft.com/office/drawing/2014/main" id="{06DB144B-917C-4169-ADE8-2513A58B6F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900" y="1343025"/>
            <a:ext cx="1690506" cy="2883805"/>
          </a:xfrm>
          <a:prstGeom prst="rect">
            <a:avLst/>
          </a:prstGeom>
        </p:spPr>
      </p:pic>
      <p:pic>
        <p:nvPicPr>
          <p:cNvPr id="25" name="Picture 24">
            <a:extLst>
              <a:ext uri="{FF2B5EF4-FFF2-40B4-BE49-F238E27FC236}">
                <a16:creationId xmlns:a16="http://schemas.microsoft.com/office/drawing/2014/main" id="{51D13E89-3BCE-496A-930D-0D06B1B346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5176" y="3228536"/>
            <a:ext cx="2946604" cy="2946604"/>
          </a:xfrm>
          <a:prstGeom prst="rect">
            <a:avLst/>
          </a:prstGeom>
        </p:spPr>
      </p:pic>
      <p:pic>
        <p:nvPicPr>
          <p:cNvPr id="1026" name="Picture 2" descr="Image result for 5k medal">
            <a:hlinkClick r:id="rId8"/>
            <a:extLst>
              <a:ext uri="{FF2B5EF4-FFF2-40B4-BE49-F238E27FC236}">
                <a16:creationId xmlns:a16="http://schemas.microsoft.com/office/drawing/2014/main" id="{27675068-8260-493D-A641-FFEAFBB06A3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029"/>
          <a:stretch/>
        </p:blipFill>
        <p:spPr bwMode="auto">
          <a:xfrm>
            <a:off x="7056000" y="636989"/>
            <a:ext cx="1783819" cy="276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2830" y="2593616"/>
            <a:ext cx="3657601" cy="1524000"/>
          </a:xfrm>
        </p:spPr>
        <p:txBody>
          <a:bodyPr>
            <a:normAutofit/>
          </a:bodyPr>
          <a:lstStyle/>
          <a:p>
            <a:r>
              <a:rPr lang="en-GB" dirty="0"/>
              <a:t/>
            </a:r>
            <a:br>
              <a:rPr lang="en-GB" dirty="0"/>
            </a:br>
            <a:r>
              <a:rPr lang="en-GB" dirty="0"/>
              <a:t/>
            </a:r>
            <a:br>
              <a:rPr lang="en-GB" dirty="0"/>
            </a:br>
            <a:endParaRPr lang="en-GB" dirty="0"/>
          </a:p>
        </p:txBody>
      </p:sp>
      <p:pic>
        <p:nvPicPr>
          <p:cNvPr id="4" name="Picture 1" descr="PDSA Dickin Medal"/>
          <p:cNvPicPr>
            <a:picLocks noChangeAspect="1" noChangeArrowheads="1"/>
          </p:cNvPicPr>
          <p:nvPr/>
        </p:nvPicPr>
        <p:blipFill>
          <a:blip r:embed="rId3" cstate="print"/>
          <a:srcRect/>
          <a:stretch>
            <a:fillRect/>
          </a:stretch>
        </p:blipFill>
        <p:spPr bwMode="auto">
          <a:xfrm>
            <a:off x="3407422" y="1343025"/>
            <a:ext cx="3758226" cy="4875472"/>
          </a:xfrm>
          <a:prstGeom prst="rect">
            <a:avLst/>
          </a:prstGeom>
          <a:noFill/>
        </p:spPr>
      </p:pic>
      <p:sp>
        <p:nvSpPr>
          <p:cNvPr id="8" name="TextBox 7"/>
          <p:cNvSpPr txBox="1"/>
          <p:nvPr/>
        </p:nvSpPr>
        <p:spPr>
          <a:xfrm>
            <a:off x="12700" y="6721983"/>
            <a:ext cx="5181600" cy="707886"/>
          </a:xfrm>
          <a:prstGeom prst="rect">
            <a:avLst/>
          </a:prstGeom>
          <a:noFill/>
        </p:spPr>
        <p:txBody>
          <a:bodyPr wrap="square" rtlCol="0">
            <a:spAutoFit/>
          </a:bodyPr>
          <a:lstStyle/>
          <a:p>
            <a:pPr algn="ctr"/>
            <a:r>
              <a:rPr lang="en-GB" sz="4000" b="1" dirty="0">
                <a:solidFill>
                  <a:srgbClr val="FF3399"/>
                </a:solidFill>
                <a:latin typeface="Comic Sans MS" panose="030F0702030302020204" pitchFamily="66" charset="0"/>
              </a:rPr>
              <a:t>PDSA </a:t>
            </a:r>
            <a:r>
              <a:rPr lang="en-GB" sz="4000" b="1" dirty="0" err="1">
                <a:solidFill>
                  <a:srgbClr val="FF3399"/>
                </a:solidFill>
                <a:latin typeface="Comic Sans MS" panose="030F0702030302020204" pitchFamily="66" charset="0"/>
              </a:rPr>
              <a:t>Dickin</a:t>
            </a:r>
            <a:r>
              <a:rPr lang="en-GB" sz="4000" b="1" dirty="0">
                <a:solidFill>
                  <a:srgbClr val="FF3399"/>
                </a:solidFill>
                <a:latin typeface="Comic Sans MS" panose="030F0702030302020204" pitchFamily="66" charset="0"/>
              </a:rPr>
              <a:t> Medal</a:t>
            </a:r>
          </a:p>
        </p:txBody>
      </p:sp>
      <p:sp>
        <p:nvSpPr>
          <p:cNvPr id="19" name="TextBox 18"/>
          <p:cNvSpPr txBox="1"/>
          <p:nvPr/>
        </p:nvSpPr>
        <p:spPr>
          <a:xfrm>
            <a:off x="1460500" y="352425"/>
            <a:ext cx="7652071" cy="707886"/>
          </a:xfrm>
          <a:prstGeom prst="rect">
            <a:avLst/>
          </a:prstGeom>
          <a:noFill/>
        </p:spPr>
        <p:txBody>
          <a:bodyPr wrap="square" rtlCol="0">
            <a:spAutoFit/>
          </a:bodyPr>
          <a:lstStyle/>
          <a:p>
            <a:pPr algn="ctr"/>
            <a:r>
              <a:rPr lang="en-GB" sz="4000" b="1" dirty="0">
                <a:solidFill>
                  <a:srgbClr val="008988"/>
                </a:solidFill>
                <a:latin typeface="Comic Sans MS" panose="030F0702030302020204" pitchFamily="66" charset="0"/>
              </a:rPr>
              <a:t>PDSA Animal Awards</a:t>
            </a:r>
          </a:p>
        </p:txBody>
      </p:sp>
    </p:spTree>
    <p:extLst>
      <p:ext uri="{BB962C8B-B14F-4D97-AF65-F5344CB8AC3E}">
        <p14:creationId xmlns:p14="http://schemas.microsoft.com/office/powerpoint/2010/main" val="426957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2830" y="2593616"/>
            <a:ext cx="3657601" cy="1524000"/>
          </a:xfrm>
        </p:spPr>
        <p:txBody>
          <a:bodyPr>
            <a:normAutofit/>
          </a:bodyPr>
          <a:lstStyle/>
          <a:p>
            <a:r>
              <a:rPr lang="en-GB" dirty="0"/>
              <a:t/>
            </a:r>
            <a:br>
              <a:rPr lang="en-GB" dirty="0"/>
            </a:br>
            <a:r>
              <a:rPr lang="en-GB" dirty="0"/>
              <a:t/>
            </a:r>
            <a:br>
              <a:rPr lang="en-GB" dirty="0"/>
            </a:br>
            <a:endParaRPr lang="en-GB" dirty="0"/>
          </a:p>
        </p:txBody>
      </p:sp>
      <p:sp>
        <p:nvSpPr>
          <p:cNvPr id="19" name="TextBox 18"/>
          <p:cNvSpPr txBox="1"/>
          <p:nvPr/>
        </p:nvSpPr>
        <p:spPr>
          <a:xfrm>
            <a:off x="544942" y="809625"/>
            <a:ext cx="2590800" cy="707886"/>
          </a:xfrm>
          <a:prstGeom prst="rect">
            <a:avLst/>
          </a:prstGeom>
          <a:noFill/>
        </p:spPr>
        <p:txBody>
          <a:bodyPr wrap="square" rtlCol="0">
            <a:spAutoFit/>
          </a:bodyPr>
          <a:lstStyle/>
          <a:p>
            <a:pPr algn="ctr"/>
            <a:r>
              <a:rPr lang="en-GB" sz="4000" b="1" dirty="0" err="1" smtClean="0">
                <a:solidFill>
                  <a:srgbClr val="008988"/>
                </a:solidFill>
                <a:latin typeface="Comic Sans MS" panose="030F0702030302020204" pitchFamily="66" charset="0"/>
              </a:rPr>
              <a:t>Winkie</a:t>
            </a:r>
            <a:endParaRPr lang="en-GB" sz="4000" b="1" dirty="0">
              <a:solidFill>
                <a:srgbClr val="008988"/>
              </a:solidFill>
              <a:latin typeface="Comic Sans MS" panose="030F0702030302020204" pitchFamily="66"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392" r="15720"/>
          <a:stretch/>
        </p:blipFill>
        <p:spPr>
          <a:xfrm>
            <a:off x="3746500" y="809625"/>
            <a:ext cx="6688754" cy="5296769"/>
          </a:xfrm>
          <a:prstGeom prst="rect">
            <a:avLst/>
          </a:prstGeom>
        </p:spPr>
      </p:pic>
      <p:sp>
        <p:nvSpPr>
          <p:cNvPr id="9" name="TextBox 8"/>
          <p:cNvSpPr txBox="1"/>
          <p:nvPr/>
        </p:nvSpPr>
        <p:spPr>
          <a:xfrm>
            <a:off x="342693" y="1831616"/>
            <a:ext cx="3073481" cy="1200329"/>
          </a:xfrm>
          <a:prstGeom prst="rect">
            <a:avLst/>
          </a:prstGeom>
          <a:noFill/>
        </p:spPr>
        <p:txBody>
          <a:bodyPr wrap="square" rtlCol="0">
            <a:spAutoFit/>
          </a:bodyPr>
          <a:lstStyle/>
          <a:p>
            <a:pPr algn="ctr"/>
            <a:r>
              <a:rPr lang="en-GB" sz="3600" dirty="0" err="1">
                <a:solidFill>
                  <a:srgbClr val="008988"/>
                </a:solidFill>
                <a:latin typeface="Comic Sans MS" panose="030F0702030302020204" pitchFamily="66" charset="0"/>
              </a:rPr>
              <a:t>Dickin</a:t>
            </a:r>
            <a:r>
              <a:rPr lang="en-GB" sz="3600" dirty="0">
                <a:solidFill>
                  <a:srgbClr val="008988"/>
                </a:solidFill>
                <a:latin typeface="Comic Sans MS" panose="030F0702030302020204" pitchFamily="66" charset="0"/>
              </a:rPr>
              <a:t> Medal</a:t>
            </a:r>
          </a:p>
          <a:p>
            <a:pPr algn="ctr"/>
            <a:r>
              <a:rPr lang="en-GB" sz="3600" dirty="0" smtClean="0">
                <a:solidFill>
                  <a:srgbClr val="008988"/>
                </a:solidFill>
                <a:latin typeface="Comic Sans MS" panose="030F0702030302020204" pitchFamily="66" charset="0"/>
              </a:rPr>
              <a:t>1943</a:t>
            </a:r>
            <a:endParaRPr lang="en-GB" sz="3600" dirty="0">
              <a:solidFill>
                <a:srgbClr val="008988"/>
              </a:solidFill>
              <a:latin typeface="Comic Sans MS" panose="030F0702030302020204" pitchFamily="66" charset="0"/>
            </a:endParaRPr>
          </a:p>
        </p:txBody>
      </p:sp>
      <p:pic>
        <p:nvPicPr>
          <p:cNvPr id="10" name="Picture 9"/>
          <p:cNvPicPr>
            <a:picLocks noChangeAspect="1"/>
          </p:cNvPicPr>
          <p:nvPr/>
        </p:nvPicPr>
        <p:blipFill>
          <a:blip r:embed="rId4"/>
          <a:stretch>
            <a:fillRect/>
          </a:stretch>
        </p:blipFill>
        <p:spPr>
          <a:xfrm rot="20584409">
            <a:off x="479494" y="3207541"/>
            <a:ext cx="2721696" cy="3187740"/>
          </a:xfrm>
          <a:prstGeom prst="rect">
            <a:avLst/>
          </a:prstGeom>
        </p:spPr>
      </p:pic>
    </p:spTree>
    <p:extLst>
      <p:ext uri="{BB962C8B-B14F-4D97-AF65-F5344CB8AC3E}">
        <p14:creationId xmlns:p14="http://schemas.microsoft.com/office/powerpoint/2010/main" val="826376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5" name="Picture 3124"/>
          <p:cNvPicPr>
            <a:picLocks noChangeAspect="1"/>
          </p:cNvPicPr>
          <p:nvPr/>
        </p:nvPicPr>
        <p:blipFill>
          <a:blip r:embed="rId3"/>
          <a:stretch>
            <a:fillRect/>
          </a:stretch>
        </p:blipFill>
        <p:spPr>
          <a:xfrm rot="20599979">
            <a:off x="4017660" y="2078004"/>
            <a:ext cx="2624259" cy="3073620"/>
          </a:xfrm>
          <a:prstGeom prst="rect">
            <a:avLst/>
          </a:prstGeom>
        </p:spPr>
      </p:pic>
      <p:pic>
        <p:nvPicPr>
          <p:cNvPr id="3074" name="Picture 2" descr="\\Falcon\user_data\SHARING FOLDER\!Temporary Sharing - Items will be deleted when 7 days old!\Jenna Small DM images\Simon PDSA DM\Simon 8..jpg"/>
          <p:cNvPicPr>
            <a:picLocks noChangeAspect="1" noChangeArrowheads="1"/>
          </p:cNvPicPr>
          <p:nvPr/>
        </p:nvPicPr>
        <p:blipFill>
          <a:blip r:embed="rId4" cstate="print"/>
          <a:srcRect/>
          <a:stretch>
            <a:fillRect/>
          </a:stretch>
        </p:blipFill>
        <p:spPr bwMode="auto">
          <a:xfrm rot="21299155">
            <a:off x="303056" y="718621"/>
            <a:ext cx="3267018" cy="2704074"/>
          </a:xfrm>
          <a:prstGeom prst="rect">
            <a:avLst/>
          </a:prstGeom>
          <a:noFill/>
        </p:spPr>
      </p:pic>
      <p:sp>
        <p:nvSpPr>
          <p:cNvPr id="2" name="Rectangle 1"/>
          <p:cNvSpPr/>
          <p:nvPr/>
        </p:nvSpPr>
        <p:spPr>
          <a:xfrm>
            <a:off x="5226484" y="581025"/>
            <a:ext cx="284052" cy="523220"/>
          </a:xfrm>
          <a:prstGeom prst="rect">
            <a:avLst/>
          </a:prstGeom>
        </p:spPr>
        <p:txBody>
          <a:bodyPr wrap="none">
            <a:spAutoFit/>
          </a:bodyPr>
          <a:lstStyle/>
          <a:p>
            <a:pPr algn="ctr"/>
            <a:r>
              <a:rPr lang="en-GB" sz="2800" dirty="0">
                <a:solidFill>
                  <a:srgbClr val="008988"/>
                </a:solidFill>
                <a:latin typeface="Arial" pitchFamily="34" charset="0"/>
                <a:cs typeface="Arial" pitchFamily="34" charset="0"/>
              </a:rPr>
              <a:t> </a:t>
            </a:r>
            <a:endParaRPr lang="en-GB" sz="4000" dirty="0">
              <a:solidFill>
                <a:srgbClr val="008988"/>
              </a:solidFill>
              <a:latin typeface="Arial" pitchFamily="34" charset="0"/>
              <a:cs typeface="Arial" pitchFamily="34" charset="0"/>
            </a:endParaRPr>
          </a:p>
        </p:txBody>
      </p:sp>
      <p:pic>
        <p:nvPicPr>
          <p:cNvPr id="6" name="Picture 4" descr="\\Falcon\user_data\SHARING FOLDER\!Temporary Sharing - Items will be deleted when 7 days old!\Jenna Small DM images\Beauty PDSA DM\Beauty 2..jpg"/>
          <p:cNvPicPr>
            <a:picLocks noChangeAspect="1" noChangeArrowheads="1"/>
          </p:cNvPicPr>
          <p:nvPr/>
        </p:nvPicPr>
        <p:blipFill>
          <a:blip r:embed="rId5" cstate="print"/>
          <a:srcRect/>
          <a:stretch>
            <a:fillRect/>
          </a:stretch>
        </p:blipFill>
        <p:spPr bwMode="auto">
          <a:xfrm>
            <a:off x="6825373" y="3720147"/>
            <a:ext cx="2413541" cy="2761401"/>
          </a:xfrm>
          <a:prstGeom prst="rect">
            <a:avLst/>
          </a:prstGeom>
          <a:noFill/>
        </p:spPr>
      </p:pic>
      <p:pic>
        <p:nvPicPr>
          <p:cNvPr id="7" name="Picture 3" descr="\\Falcon\user_data\SHARING FOLDER\!Temporary Sharing - Items will be deleted when 7 days old!\Jenna Small DM images\Beauty PDSA DM\Beauty 7..jpg"/>
          <p:cNvPicPr>
            <a:picLocks noChangeAspect="1" noChangeArrowheads="1"/>
          </p:cNvPicPr>
          <p:nvPr/>
        </p:nvPicPr>
        <p:blipFill>
          <a:blip r:embed="rId6" cstate="print"/>
          <a:srcRect/>
          <a:stretch>
            <a:fillRect/>
          </a:stretch>
        </p:blipFill>
        <p:spPr bwMode="auto">
          <a:xfrm rot="21600000">
            <a:off x="343157" y="3901847"/>
            <a:ext cx="3798783" cy="2449119"/>
          </a:xfrm>
          <a:prstGeom prst="rect">
            <a:avLst/>
          </a:prstGeom>
          <a:noFill/>
        </p:spPr>
      </p:pic>
      <p:pic>
        <p:nvPicPr>
          <p:cNvPr id="8" name="Picture 2" descr="\\Falcon\user_data\SHARING FOLDER\!Temporary Sharing - Items will be deleted when 7 days old!\Jenna Small DM images\Warrior\Originals\Queen Mary with General Jack Seely and Warrior.jpg"/>
          <p:cNvPicPr>
            <a:picLocks noChangeAspect="1" noChangeArrowheads="1"/>
          </p:cNvPicPr>
          <p:nvPr/>
        </p:nvPicPr>
        <p:blipFill>
          <a:blip r:embed="rId7" cstate="print"/>
          <a:srcRect/>
          <a:stretch>
            <a:fillRect/>
          </a:stretch>
        </p:blipFill>
        <p:spPr bwMode="auto">
          <a:xfrm rot="724387">
            <a:off x="7437354" y="701487"/>
            <a:ext cx="2513986" cy="2769722"/>
          </a:xfrm>
          <a:prstGeom prst="rect">
            <a:avLst/>
          </a:prstGeom>
          <a:noFill/>
        </p:spPr>
      </p:pic>
      <p:sp>
        <p:nvSpPr>
          <p:cNvPr id="15" name="TextBox 14"/>
          <p:cNvSpPr txBox="1"/>
          <p:nvPr/>
        </p:nvSpPr>
        <p:spPr>
          <a:xfrm>
            <a:off x="3548965" y="562861"/>
            <a:ext cx="1515382" cy="1569660"/>
          </a:xfrm>
          <a:prstGeom prst="rect">
            <a:avLst/>
          </a:prstGeom>
          <a:noFill/>
        </p:spPr>
        <p:txBody>
          <a:bodyPr wrap="square" rtlCol="0">
            <a:spAutoFit/>
          </a:bodyPr>
          <a:lstStyle/>
          <a:p>
            <a:pPr algn="ctr"/>
            <a:r>
              <a:rPr lang="en-GB" sz="2400" b="1" dirty="0">
                <a:solidFill>
                  <a:srgbClr val="008988"/>
                </a:solidFill>
                <a:latin typeface="Comic Sans MS" panose="030F0702030302020204" pitchFamily="66" charset="0"/>
              </a:rPr>
              <a:t>Simon</a:t>
            </a:r>
            <a:r>
              <a:rPr lang="en-GB" sz="2400" dirty="0">
                <a:solidFill>
                  <a:srgbClr val="008988"/>
                </a:solidFill>
                <a:latin typeface="Comic Sans MS" panose="030F0702030302020204" pitchFamily="66" charset="0"/>
              </a:rPr>
              <a:t> </a:t>
            </a:r>
            <a:r>
              <a:rPr lang="en-GB" sz="2400" dirty="0">
                <a:solidFill>
                  <a:srgbClr val="FF66CC"/>
                </a:solidFill>
                <a:latin typeface="Comic Sans MS" panose="030F0702030302020204" pitchFamily="66" charset="0"/>
              </a:rPr>
              <a:t>the sailor’s friend!</a:t>
            </a:r>
          </a:p>
        </p:txBody>
      </p:sp>
      <p:sp>
        <p:nvSpPr>
          <p:cNvPr id="25" name="TextBox 24"/>
          <p:cNvSpPr txBox="1"/>
          <p:nvPr/>
        </p:nvSpPr>
        <p:spPr>
          <a:xfrm>
            <a:off x="3687520" y="5162566"/>
            <a:ext cx="3487979" cy="830997"/>
          </a:xfrm>
          <a:prstGeom prst="rect">
            <a:avLst/>
          </a:prstGeom>
          <a:noFill/>
        </p:spPr>
        <p:txBody>
          <a:bodyPr wrap="square" rtlCol="0">
            <a:spAutoFit/>
          </a:bodyPr>
          <a:lstStyle/>
          <a:p>
            <a:pPr algn="ctr"/>
            <a:r>
              <a:rPr lang="en-GB" sz="2400" b="1" dirty="0">
                <a:solidFill>
                  <a:srgbClr val="008988"/>
                </a:solidFill>
                <a:latin typeface="Comic Sans MS" panose="030F0702030302020204" pitchFamily="66" charset="0"/>
              </a:rPr>
              <a:t>Beauty</a:t>
            </a:r>
            <a:r>
              <a:rPr lang="en-GB" sz="2400" dirty="0">
                <a:solidFill>
                  <a:srgbClr val="008988"/>
                </a:solidFill>
                <a:latin typeface="Comic Sans MS" panose="030F0702030302020204" pitchFamily="66" charset="0"/>
              </a:rPr>
              <a:t> </a:t>
            </a:r>
            <a:r>
              <a:rPr lang="en-GB" sz="2400" dirty="0">
                <a:solidFill>
                  <a:srgbClr val="FF66CC"/>
                </a:solidFill>
                <a:latin typeface="Comic Sans MS" panose="030F0702030302020204" pitchFamily="66" charset="0"/>
              </a:rPr>
              <a:t>to the</a:t>
            </a:r>
          </a:p>
          <a:p>
            <a:pPr algn="ctr"/>
            <a:r>
              <a:rPr lang="en-GB" sz="2400" dirty="0">
                <a:solidFill>
                  <a:srgbClr val="FF66CC"/>
                </a:solidFill>
                <a:latin typeface="Comic Sans MS" panose="030F0702030302020204" pitchFamily="66" charset="0"/>
              </a:rPr>
              <a:t> rescue</a:t>
            </a:r>
          </a:p>
        </p:txBody>
      </p:sp>
      <p:sp>
        <p:nvSpPr>
          <p:cNvPr id="3086" name="TextBox 3085"/>
          <p:cNvSpPr txBox="1"/>
          <p:nvPr/>
        </p:nvSpPr>
        <p:spPr>
          <a:xfrm>
            <a:off x="5883037" y="614853"/>
            <a:ext cx="1447799" cy="1569660"/>
          </a:xfrm>
          <a:prstGeom prst="rect">
            <a:avLst/>
          </a:prstGeom>
          <a:noFill/>
        </p:spPr>
        <p:txBody>
          <a:bodyPr wrap="square" rtlCol="0">
            <a:spAutoFit/>
          </a:bodyPr>
          <a:lstStyle/>
          <a:p>
            <a:pPr algn="ctr"/>
            <a:r>
              <a:rPr lang="en-GB" sz="2400" b="1" dirty="0">
                <a:solidFill>
                  <a:srgbClr val="008988"/>
                </a:solidFill>
                <a:latin typeface="Comic Sans MS" panose="030F0702030302020204" pitchFamily="66" charset="0"/>
              </a:rPr>
              <a:t>Warrior</a:t>
            </a:r>
            <a:r>
              <a:rPr lang="en-GB" sz="2400" dirty="0">
                <a:solidFill>
                  <a:srgbClr val="008988"/>
                </a:solidFill>
                <a:latin typeface="Comic Sans MS" panose="030F0702030302020204" pitchFamily="66" charset="0"/>
              </a:rPr>
              <a:t> </a:t>
            </a:r>
            <a:r>
              <a:rPr lang="en-GB" sz="2400" dirty="0">
                <a:solidFill>
                  <a:srgbClr val="FF66CC"/>
                </a:solidFill>
                <a:latin typeface="Comic Sans MS" panose="030F0702030302020204" pitchFamily="66" charset="0"/>
              </a:rPr>
              <a:t>the real War Horse</a:t>
            </a:r>
          </a:p>
        </p:txBody>
      </p:sp>
    </p:spTree>
    <p:extLst>
      <p:ext uri="{BB962C8B-B14F-4D97-AF65-F5344CB8AC3E}">
        <p14:creationId xmlns:p14="http://schemas.microsoft.com/office/powerpoint/2010/main" val="3347572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5"/>
                                        </p:tgtEl>
                                        <p:attrNameLst>
                                          <p:attrName>style.visibility</p:attrName>
                                        </p:attrNameLst>
                                      </p:cBhvr>
                                      <p:to>
                                        <p:strVal val="visible"/>
                                      </p:to>
                                    </p:set>
                                    <p:animEffect transition="in" filter="fade">
                                      <p:cBhvr>
                                        <p:cTn id="7" dur="500"/>
                                        <p:tgtEl>
                                          <p:spTgt spid="3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86"/>
                                        </p:tgtEl>
                                        <p:attrNameLst>
                                          <p:attrName>style.visibility</p:attrName>
                                        </p:attrNameLst>
                                      </p:cBhvr>
                                      <p:to>
                                        <p:strVal val="visible"/>
                                      </p:to>
                                    </p:set>
                                    <p:animEffect transition="in" filter="fade">
                                      <p:cBhvr>
                                        <p:cTn id="20" dur="500"/>
                                        <p:tgtEl>
                                          <p:spTgt spid="308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308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07844" y="979446"/>
            <a:ext cx="3505200" cy="659331"/>
          </a:xfrm>
          <a:prstGeom prst="rect">
            <a:avLst/>
          </a:prstGeom>
          <a:noFill/>
        </p:spPr>
        <p:txBody>
          <a:bodyPr wrap="square" lIns="104315" tIns="52157" rIns="104315" bIns="52157" rtlCol="0">
            <a:spAutoFit/>
          </a:bodyPr>
          <a:lstStyle/>
          <a:p>
            <a:pPr algn="ctr"/>
            <a:r>
              <a:rPr lang="en-GB" sz="3600" b="1" dirty="0" smtClean="0">
                <a:solidFill>
                  <a:srgbClr val="008988"/>
                </a:solidFill>
                <a:latin typeface="Comic Sans MS" panose="030F0702030302020204" pitchFamily="66" charset="0"/>
                <a:cs typeface="Arial" pitchFamily="34" charset="0"/>
              </a:rPr>
              <a:t>Chips</a:t>
            </a:r>
            <a:endParaRPr lang="en-GB" sz="3600" b="1" dirty="0">
              <a:solidFill>
                <a:srgbClr val="008988"/>
              </a:solidFill>
              <a:latin typeface="Comic Sans MS" panose="030F0702030302020204" pitchFamily="66" charset="0"/>
            </a:endParaRPr>
          </a:p>
        </p:txBody>
      </p:sp>
      <p:pic>
        <p:nvPicPr>
          <p:cNvPr id="2" name="Picture 1"/>
          <p:cNvPicPr>
            <a:picLocks noChangeAspect="1"/>
          </p:cNvPicPr>
          <p:nvPr/>
        </p:nvPicPr>
        <p:blipFill>
          <a:blip r:embed="rId3"/>
          <a:stretch>
            <a:fillRect/>
          </a:stretch>
        </p:blipFill>
        <p:spPr>
          <a:xfrm rot="20584409">
            <a:off x="7732993" y="367278"/>
            <a:ext cx="2721696" cy="3187740"/>
          </a:xfrm>
          <a:prstGeom prst="rect">
            <a:avLst/>
          </a:prstGeom>
        </p:spPr>
      </p:pic>
      <p:sp>
        <p:nvSpPr>
          <p:cNvPr id="3" name="TextBox 2"/>
          <p:cNvSpPr txBox="1"/>
          <p:nvPr/>
        </p:nvSpPr>
        <p:spPr>
          <a:xfrm>
            <a:off x="4723704" y="1906066"/>
            <a:ext cx="3073481" cy="1200329"/>
          </a:xfrm>
          <a:prstGeom prst="rect">
            <a:avLst/>
          </a:prstGeom>
          <a:noFill/>
        </p:spPr>
        <p:txBody>
          <a:bodyPr wrap="square" rtlCol="0">
            <a:spAutoFit/>
          </a:bodyPr>
          <a:lstStyle/>
          <a:p>
            <a:pPr algn="ctr"/>
            <a:r>
              <a:rPr lang="en-GB" sz="3600" dirty="0" err="1">
                <a:solidFill>
                  <a:srgbClr val="008988"/>
                </a:solidFill>
                <a:latin typeface="Comic Sans MS" panose="030F0702030302020204" pitchFamily="66" charset="0"/>
              </a:rPr>
              <a:t>Dickin</a:t>
            </a:r>
            <a:r>
              <a:rPr lang="en-GB" sz="3600" dirty="0">
                <a:solidFill>
                  <a:srgbClr val="008988"/>
                </a:solidFill>
                <a:latin typeface="Comic Sans MS" panose="030F0702030302020204" pitchFamily="66" charset="0"/>
              </a:rPr>
              <a:t> Medal</a:t>
            </a:r>
          </a:p>
          <a:p>
            <a:pPr algn="ctr"/>
            <a:r>
              <a:rPr lang="en-GB" sz="3600" dirty="0" smtClean="0">
                <a:solidFill>
                  <a:srgbClr val="008988"/>
                </a:solidFill>
                <a:latin typeface="Comic Sans MS" panose="030F0702030302020204" pitchFamily="66" charset="0"/>
              </a:rPr>
              <a:t>2018</a:t>
            </a:r>
            <a:endParaRPr lang="en-GB" sz="3600" dirty="0">
              <a:solidFill>
                <a:srgbClr val="008988"/>
              </a:solidFill>
              <a:latin typeface="Comic Sans MS" panose="030F0702030302020204" pitchFamily="66" charset="0"/>
            </a:endParaRPr>
          </a:p>
        </p:txBody>
      </p:sp>
      <p:pic>
        <p:nvPicPr>
          <p:cNvPr id="1026" name="Picture 2" descr="https://www.pdsa.org.uk/media/3560/chips_returns_home_-370x4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03" y="943945"/>
            <a:ext cx="3754109" cy="5403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pdsa.org.uk/media/3567/ltor-lt-col-alan-throop-ssgt-jeremy-mayerhofer-mwd-ayron-with-chips-pdsa-dickin-medal-pdsa-director-general-jan-mcloughlin-robin-hutton-john-wren_370x2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4633" y="3676685"/>
            <a:ext cx="3948604" cy="2678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43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2830" y="2593616"/>
            <a:ext cx="3657601" cy="1524000"/>
          </a:xfrm>
        </p:spPr>
        <p:txBody>
          <a:bodyPr>
            <a:normAutofit/>
          </a:bodyPr>
          <a:lstStyle/>
          <a:p>
            <a:r>
              <a:rPr lang="en-GB" dirty="0"/>
              <a:t/>
            </a:r>
            <a:br>
              <a:rPr lang="en-GB" dirty="0"/>
            </a:br>
            <a:r>
              <a:rPr lang="en-GB" dirty="0"/>
              <a:t/>
            </a:r>
            <a:br>
              <a:rPr lang="en-GB" dirty="0"/>
            </a:br>
            <a:endParaRPr lang="en-GB" dirty="0"/>
          </a:p>
        </p:txBody>
      </p:sp>
      <p:sp>
        <p:nvSpPr>
          <p:cNvPr id="10" name="TextBox 9"/>
          <p:cNvSpPr txBox="1"/>
          <p:nvPr/>
        </p:nvSpPr>
        <p:spPr>
          <a:xfrm>
            <a:off x="165100" y="6721983"/>
            <a:ext cx="4572000" cy="707886"/>
          </a:xfrm>
          <a:prstGeom prst="rect">
            <a:avLst/>
          </a:prstGeom>
          <a:noFill/>
        </p:spPr>
        <p:txBody>
          <a:bodyPr wrap="square" rtlCol="0">
            <a:spAutoFit/>
          </a:bodyPr>
          <a:lstStyle/>
          <a:p>
            <a:pPr algn="ctr"/>
            <a:r>
              <a:rPr lang="en-GB" sz="4000" b="1" dirty="0">
                <a:solidFill>
                  <a:srgbClr val="FF3399"/>
                </a:solidFill>
                <a:latin typeface="Comic Sans MS" panose="030F0702030302020204" pitchFamily="66" charset="0"/>
              </a:rPr>
              <a:t>PDSA Gold Medal</a:t>
            </a:r>
          </a:p>
        </p:txBody>
      </p:sp>
      <p:sp>
        <p:nvSpPr>
          <p:cNvPr id="19" name="TextBox 18"/>
          <p:cNvSpPr txBox="1"/>
          <p:nvPr/>
        </p:nvSpPr>
        <p:spPr>
          <a:xfrm>
            <a:off x="1460500" y="352425"/>
            <a:ext cx="7652071" cy="646331"/>
          </a:xfrm>
          <a:prstGeom prst="rect">
            <a:avLst/>
          </a:prstGeom>
          <a:noFill/>
        </p:spPr>
        <p:txBody>
          <a:bodyPr wrap="square" rtlCol="0">
            <a:spAutoFit/>
          </a:bodyPr>
          <a:lstStyle/>
          <a:p>
            <a:pPr algn="ctr"/>
            <a:r>
              <a:rPr lang="en-GB" sz="3600" b="1" dirty="0">
                <a:solidFill>
                  <a:srgbClr val="008988"/>
                </a:solidFill>
                <a:latin typeface="Comic Sans MS" panose="030F0702030302020204" pitchFamily="66" charset="0"/>
              </a:rPr>
              <a:t>PDSA Animal Awards</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0605" y="1266825"/>
            <a:ext cx="3775871" cy="5189875"/>
          </a:xfrm>
          <a:prstGeom prst="rect">
            <a:avLst/>
          </a:prstGeom>
        </p:spPr>
      </p:pic>
    </p:spTree>
    <p:extLst>
      <p:ext uri="{BB962C8B-B14F-4D97-AF65-F5344CB8AC3E}">
        <p14:creationId xmlns:p14="http://schemas.microsoft.com/office/powerpoint/2010/main" val="1546472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7475" y="2625883"/>
            <a:ext cx="5791200" cy="646331"/>
          </a:xfrm>
          <a:prstGeom prst="rect">
            <a:avLst/>
          </a:prstGeom>
          <a:noFill/>
        </p:spPr>
        <p:txBody>
          <a:bodyPr wrap="square" rtlCol="0">
            <a:spAutoFit/>
          </a:bodyPr>
          <a:lstStyle/>
          <a:p>
            <a:pPr algn="ctr"/>
            <a:r>
              <a:rPr lang="en-GB" sz="3600" b="1" dirty="0" smtClean="0">
                <a:solidFill>
                  <a:srgbClr val="008988"/>
                </a:solidFill>
                <a:latin typeface="Comic Sans MS" panose="030F0702030302020204" pitchFamily="66" charset="0"/>
              </a:rPr>
              <a:t>Finn</a:t>
            </a:r>
            <a:endParaRPr lang="en-GB" sz="3600" b="1" dirty="0">
              <a:solidFill>
                <a:srgbClr val="008988"/>
              </a:solidFill>
              <a:latin typeface="Comic Sans MS" panose="030F0702030302020204" pitchFamily="66" charset="0"/>
            </a:endParaRPr>
          </a:p>
        </p:txBody>
      </p:sp>
      <p:sp>
        <p:nvSpPr>
          <p:cNvPr id="5" name="TextBox 4"/>
          <p:cNvSpPr txBox="1"/>
          <p:nvPr/>
        </p:nvSpPr>
        <p:spPr>
          <a:xfrm>
            <a:off x="3132006" y="3532981"/>
            <a:ext cx="2616232" cy="1200329"/>
          </a:xfrm>
          <a:prstGeom prst="rect">
            <a:avLst/>
          </a:prstGeom>
          <a:noFill/>
        </p:spPr>
        <p:txBody>
          <a:bodyPr wrap="square" rtlCol="0">
            <a:spAutoFit/>
          </a:bodyPr>
          <a:lstStyle/>
          <a:p>
            <a:pPr algn="ctr"/>
            <a:r>
              <a:rPr lang="en-GB" sz="3600" dirty="0" smtClean="0">
                <a:solidFill>
                  <a:srgbClr val="008988"/>
                </a:solidFill>
                <a:latin typeface="Comic Sans MS" panose="030F0702030302020204" pitchFamily="66" charset="0"/>
              </a:rPr>
              <a:t>Gold Medal</a:t>
            </a:r>
            <a:endParaRPr lang="en-GB" sz="3600" dirty="0">
              <a:solidFill>
                <a:srgbClr val="008988"/>
              </a:solidFill>
              <a:latin typeface="Comic Sans MS" panose="030F0702030302020204" pitchFamily="66" charset="0"/>
            </a:endParaRPr>
          </a:p>
          <a:p>
            <a:pPr algn="ctr"/>
            <a:r>
              <a:rPr lang="en-GB" sz="3600" dirty="0" smtClean="0">
                <a:solidFill>
                  <a:srgbClr val="008988"/>
                </a:solidFill>
                <a:latin typeface="Comic Sans MS" panose="030F0702030302020204" pitchFamily="66" charset="0"/>
              </a:rPr>
              <a:t>2018</a:t>
            </a:r>
            <a:endParaRPr lang="en-GB" sz="3600" dirty="0">
              <a:solidFill>
                <a:srgbClr val="008988"/>
              </a:solidFill>
              <a:latin typeface="Comic Sans MS" panose="030F0702030302020204" pitchFamily="66"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5775" y="1647825"/>
            <a:ext cx="2616231" cy="405911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0540"/>
          <a:stretch/>
        </p:blipFill>
        <p:spPr>
          <a:xfrm>
            <a:off x="5959474" y="885825"/>
            <a:ext cx="4438569" cy="5294312"/>
          </a:xfrm>
          <a:prstGeom prst="rect">
            <a:avLst/>
          </a:prstGeom>
        </p:spPr>
      </p:pic>
    </p:spTree>
    <p:extLst>
      <p:ext uri="{BB962C8B-B14F-4D97-AF65-F5344CB8AC3E}">
        <p14:creationId xmlns:p14="http://schemas.microsoft.com/office/powerpoint/2010/main" val="424857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6406" y="2243777"/>
            <a:ext cx="5791200" cy="646331"/>
          </a:xfrm>
          <a:prstGeom prst="rect">
            <a:avLst/>
          </a:prstGeom>
          <a:noFill/>
        </p:spPr>
        <p:txBody>
          <a:bodyPr wrap="square" rtlCol="0">
            <a:spAutoFit/>
          </a:bodyPr>
          <a:lstStyle/>
          <a:p>
            <a:pPr algn="ctr"/>
            <a:r>
              <a:rPr lang="en-GB" sz="3600" b="1" dirty="0" smtClean="0">
                <a:solidFill>
                  <a:srgbClr val="008988"/>
                </a:solidFill>
                <a:latin typeface="Comic Sans MS" panose="030F0702030302020204" pitchFamily="66" charset="0"/>
              </a:rPr>
              <a:t>Diesel</a:t>
            </a:r>
            <a:endParaRPr lang="en-GB" sz="3600" b="1" dirty="0">
              <a:solidFill>
                <a:srgbClr val="008988"/>
              </a:solidFill>
              <a:latin typeface="Comic Sans MS" panose="030F0702030302020204" pitchFamily="66" charset="0"/>
            </a:endParaRPr>
          </a:p>
        </p:txBody>
      </p:sp>
      <p:sp>
        <p:nvSpPr>
          <p:cNvPr id="5" name="TextBox 4"/>
          <p:cNvSpPr txBox="1"/>
          <p:nvPr/>
        </p:nvSpPr>
        <p:spPr>
          <a:xfrm>
            <a:off x="4813300" y="3181260"/>
            <a:ext cx="2616232" cy="1200329"/>
          </a:xfrm>
          <a:prstGeom prst="rect">
            <a:avLst/>
          </a:prstGeom>
          <a:noFill/>
        </p:spPr>
        <p:txBody>
          <a:bodyPr wrap="square" rtlCol="0">
            <a:spAutoFit/>
          </a:bodyPr>
          <a:lstStyle/>
          <a:p>
            <a:pPr algn="ctr"/>
            <a:r>
              <a:rPr lang="en-GB" sz="3600" dirty="0">
                <a:solidFill>
                  <a:srgbClr val="008988"/>
                </a:solidFill>
                <a:latin typeface="Comic Sans MS" panose="030F0702030302020204" pitchFamily="66" charset="0"/>
              </a:rPr>
              <a:t>Gold Medal</a:t>
            </a:r>
          </a:p>
          <a:p>
            <a:pPr algn="ctr"/>
            <a:r>
              <a:rPr lang="en-GB" sz="3600" dirty="0" smtClean="0">
                <a:solidFill>
                  <a:srgbClr val="008988"/>
                </a:solidFill>
                <a:latin typeface="Comic Sans MS" panose="030F0702030302020204" pitchFamily="66" charset="0"/>
              </a:rPr>
              <a:t>2017</a:t>
            </a:r>
            <a:endParaRPr lang="en-GB" sz="3600" dirty="0">
              <a:solidFill>
                <a:srgbClr val="008988"/>
              </a:solidFill>
              <a:latin typeface="Comic Sans MS" panose="030F0702030302020204" pitchFamily="66"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29532" y="1547555"/>
            <a:ext cx="2616231" cy="405911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782522"/>
            <a:ext cx="3726669" cy="5589183"/>
          </a:xfrm>
          <a:prstGeom prst="rect">
            <a:avLst/>
          </a:prstGeom>
        </p:spPr>
      </p:pic>
    </p:spTree>
    <p:extLst>
      <p:ext uri="{BB962C8B-B14F-4D97-AF65-F5344CB8AC3E}">
        <p14:creationId xmlns:p14="http://schemas.microsoft.com/office/powerpoint/2010/main" val="587984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0396" y="3061345"/>
            <a:ext cx="5328592" cy="646331"/>
          </a:xfrm>
          <a:prstGeom prst="rect">
            <a:avLst/>
          </a:prstGeom>
          <a:noFill/>
        </p:spPr>
        <p:txBody>
          <a:bodyPr wrap="square" rtlCol="0">
            <a:spAutoFit/>
          </a:bodyPr>
          <a:lstStyle/>
          <a:p>
            <a:r>
              <a:rPr lang="en-GB" dirty="0">
                <a:hlinkClick r:id="rId3"/>
              </a:rPr>
              <a:t>https://www.youtube.com/watch?v=_</a:t>
            </a:r>
            <a:r>
              <a:rPr lang="en-GB" dirty="0" smtClean="0">
                <a:hlinkClick r:id="rId3"/>
              </a:rPr>
              <a:t>dgMU4OD_bI</a:t>
            </a:r>
            <a:endParaRPr lang="en-GB" dirty="0" smtClean="0"/>
          </a:p>
          <a:p>
            <a:endParaRPr lang="en-GB" dirty="0" smtClean="0"/>
          </a:p>
        </p:txBody>
      </p:sp>
    </p:spTree>
    <p:extLst>
      <p:ext uri="{BB962C8B-B14F-4D97-AF65-F5344CB8AC3E}">
        <p14:creationId xmlns:p14="http://schemas.microsoft.com/office/powerpoint/2010/main" val="3415967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W images_money.JPG"/>
          <p:cNvPicPr>
            <a:picLocks noChangeAspect="1"/>
          </p:cNvPicPr>
          <p:nvPr/>
        </p:nvPicPr>
        <p:blipFill rotWithShape="1">
          <a:blip r:embed="rId3" cstate="print"/>
          <a:srcRect r="38044"/>
          <a:stretch/>
        </p:blipFill>
        <p:spPr>
          <a:xfrm>
            <a:off x="9179747" y="4049619"/>
            <a:ext cx="1513653" cy="2590800"/>
          </a:xfrm>
          <a:prstGeom prst="rect">
            <a:avLst/>
          </a:prstGeom>
        </p:spPr>
      </p:pic>
      <p:sp>
        <p:nvSpPr>
          <p:cNvPr id="11" name="Title 1"/>
          <p:cNvSpPr>
            <a:spLocks noGrp="1"/>
          </p:cNvSpPr>
          <p:nvPr>
            <p:ph type="title"/>
          </p:nvPr>
        </p:nvSpPr>
        <p:spPr>
          <a:xfrm>
            <a:off x="251977" y="6878058"/>
            <a:ext cx="8179109" cy="692564"/>
          </a:xfrm>
        </p:spPr>
        <p:txBody>
          <a:bodyPr>
            <a:normAutofit/>
          </a:bodyPr>
          <a:lstStyle/>
          <a:p>
            <a:r>
              <a:rPr lang="en-GB" sz="3088" i="1" dirty="0">
                <a:solidFill>
                  <a:srgbClr val="FF3399"/>
                </a:solidFill>
                <a:latin typeface="Comic Sans MS" panose="030F0702030302020204" pitchFamily="66" charset="0"/>
              </a:rPr>
              <a:t>The UK’s leading vet charity …</a:t>
            </a:r>
          </a:p>
        </p:txBody>
      </p:sp>
      <p:sp>
        <p:nvSpPr>
          <p:cNvPr id="12" name="TextBox 11"/>
          <p:cNvSpPr txBox="1"/>
          <p:nvPr/>
        </p:nvSpPr>
        <p:spPr>
          <a:xfrm>
            <a:off x="3694012" y="428625"/>
            <a:ext cx="6467045" cy="411645"/>
          </a:xfrm>
          <a:prstGeom prst="rect">
            <a:avLst/>
          </a:prstGeom>
          <a:noFill/>
        </p:spPr>
        <p:txBody>
          <a:bodyPr wrap="square" lIns="88384" tIns="44193" rIns="88384" bIns="44193" rtlCol="0">
            <a:spAutoFit/>
          </a:bodyPr>
          <a:lstStyle/>
          <a:p>
            <a:endParaRPr lang="en-GB" sz="2095" dirty="0"/>
          </a:p>
        </p:txBody>
      </p:sp>
      <p:pic>
        <p:nvPicPr>
          <p:cNvPr id="13" name="Picture 12" descr="old faithful.jpg"/>
          <p:cNvPicPr>
            <a:picLocks noChangeAspect="1"/>
          </p:cNvPicPr>
          <p:nvPr/>
        </p:nvPicPr>
        <p:blipFill>
          <a:blip r:embed="rId4" cstate="print"/>
          <a:stretch>
            <a:fillRect/>
          </a:stretch>
        </p:blipFill>
        <p:spPr>
          <a:xfrm rot="20852158">
            <a:off x="822647" y="730898"/>
            <a:ext cx="3244929" cy="2893008"/>
          </a:xfrm>
          <a:prstGeom prst="rect">
            <a:avLst/>
          </a:prstGeom>
          <a:ln>
            <a:noFill/>
          </a:ln>
          <a:effectLst>
            <a:outerShdw blurRad="292100" dist="139700" dir="2700000" algn="tl" rotWithShape="0">
              <a:srgbClr val="333333">
                <a:alpha val="65000"/>
              </a:srgbClr>
            </a:outerShdw>
            <a:softEdge rad="31750"/>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97" y="3978784"/>
            <a:ext cx="3844847" cy="2657553"/>
          </a:xfrm>
          <a:prstGeom prst="rect">
            <a:avLst/>
          </a:prstGeom>
          <a:ln>
            <a:noFill/>
          </a:ln>
          <a:effectLst>
            <a:outerShdw blurRad="292100" dist="139700" dir="2700000" algn="tl" rotWithShape="0">
              <a:srgbClr val="333333">
                <a:alpha val="65000"/>
              </a:srgbClr>
            </a:outerShdw>
            <a:softEdge rad="31750"/>
          </a:effectLst>
        </p:spPr>
      </p:pic>
      <p:sp>
        <p:nvSpPr>
          <p:cNvPr id="15" name="TextBox 14"/>
          <p:cNvSpPr txBox="1"/>
          <p:nvPr/>
        </p:nvSpPr>
        <p:spPr>
          <a:xfrm>
            <a:off x="4526662" y="355750"/>
            <a:ext cx="6166738" cy="1531567"/>
          </a:xfrm>
          <a:prstGeom prst="rect">
            <a:avLst/>
          </a:prstGeom>
          <a:noFill/>
        </p:spPr>
        <p:txBody>
          <a:bodyPr wrap="square" lIns="88384" tIns="44193" rIns="88384" bIns="44193" rtlCol="0">
            <a:spAutoFit/>
          </a:bodyPr>
          <a:lstStyle/>
          <a:p>
            <a:pPr>
              <a:buFont typeface="Arial" pitchFamily="34" charset="0"/>
              <a:buNone/>
            </a:pPr>
            <a:endParaRPr lang="en-GB" sz="2095" dirty="0"/>
          </a:p>
          <a:p>
            <a:pPr>
              <a:buClr>
                <a:srgbClr val="008988"/>
              </a:buClr>
              <a:buFont typeface="Arial" pitchFamily="34" charset="0"/>
              <a:buChar char="•"/>
            </a:pPr>
            <a:r>
              <a:rPr lang="en-GB" sz="2095" dirty="0"/>
              <a:t> </a:t>
            </a:r>
            <a:r>
              <a:rPr lang="en-GB" sz="2426" dirty="0">
                <a:solidFill>
                  <a:srgbClr val="008988"/>
                </a:solidFill>
                <a:latin typeface="Comic Sans MS" panose="030F0702030302020204" pitchFamily="66" charset="0"/>
                <a:cs typeface="Arial" pitchFamily="34" charset="0"/>
              </a:rPr>
              <a:t>Our charity is </a:t>
            </a:r>
            <a:r>
              <a:rPr lang="en-GB" sz="2426" b="1" dirty="0">
                <a:solidFill>
                  <a:srgbClr val="008988"/>
                </a:solidFill>
                <a:latin typeface="Comic Sans MS" panose="030F0702030302020204" pitchFamily="66" charset="0"/>
                <a:cs typeface="Arial" pitchFamily="34" charset="0"/>
              </a:rPr>
              <a:t>100</a:t>
            </a:r>
            <a:r>
              <a:rPr lang="en-GB" sz="2426" dirty="0">
                <a:solidFill>
                  <a:srgbClr val="008988"/>
                </a:solidFill>
                <a:latin typeface="Comic Sans MS" panose="030F0702030302020204" pitchFamily="66" charset="0"/>
                <a:cs typeface="Arial" pitchFamily="34" charset="0"/>
              </a:rPr>
              <a:t> years old and we’ve been treating sick and injured pets since 1917</a:t>
            </a:r>
          </a:p>
        </p:txBody>
      </p:sp>
      <p:sp>
        <p:nvSpPr>
          <p:cNvPr id="16" name="TextBox 15"/>
          <p:cNvSpPr txBox="1"/>
          <p:nvPr/>
        </p:nvSpPr>
        <p:spPr>
          <a:xfrm>
            <a:off x="4583532" y="3719459"/>
            <a:ext cx="5461060" cy="835864"/>
          </a:xfrm>
          <a:prstGeom prst="rect">
            <a:avLst/>
          </a:prstGeom>
          <a:noFill/>
        </p:spPr>
        <p:txBody>
          <a:bodyPr wrap="square" lIns="88384" tIns="44193" rIns="88384" bIns="44193" rtlCol="0">
            <a:spAutoFit/>
          </a:bodyPr>
          <a:lstStyle/>
          <a:p>
            <a:pPr>
              <a:buClr>
                <a:srgbClr val="008988"/>
              </a:buClr>
              <a:buFont typeface="Arial" pitchFamily="34" charset="0"/>
              <a:buChar char="•"/>
            </a:pPr>
            <a:r>
              <a:rPr lang="en-GB" sz="2095" dirty="0">
                <a:solidFill>
                  <a:srgbClr val="008988"/>
                </a:solidFill>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We help a sick or injured pet every 5 seconds!</a:t>
            </a:r>
          </a:p>
        </p:txBody>
      </p:sp>
      <p:sp>
        <p:nvSpPr>
          <p:cNvPr id="17" name="TextBox 16"/>
          <p:cNvSpPr txBox="1"/>
          <p:nvPr/>
        </p:nvSpPr>
        <p:spPr>
          <a:xfrm>
            <a:off x="4563009" y="2368427"/>
            <a:ext cx="5461060" cy="835864"/>
          </a:xfrm>
          <a:prstGeom prst="rect">
            <a:avLst/>
          </a:prstGeom>
          <a:noFill/>
        </p:spPr>
        <p:txBody>
          <a:bodyPr wrap="square" lIns="88384" tIns="44193" rIns="88384" bIns="44193" rtlCol="0">
            <a:spAutoFit/>
          </a:bodyPr>
          <a:lstStyle/>
          <a:p>
            <a:pPr>
              <a:buClr>
                <a:srgbClr val="008988"/>
              </a:buClr>
              <a:buFont typeface="Arial" pitchFamily="34" charset="0"/>
              <a:buChar char="•"/>
            </a:pPr>
            <a:r>
              <a:rPr lang="en-GB" sz="2095" dirty="0">
                <a:solidFill>
                  <a:srgbClr val="008988"/>
                </a:solidFill>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We have Pet Hospitals all over the UK</a:t>
            </a:r>
          </a:p>
        </p:txBody>
      </p:sp>
      <p:sp>
        <p:nvSpPr>
          <p:cNvPr id="18" name="Rectangle 17"/>
          <p:cNvSpPr/>
          <p:nvPr/>
        </p:nvSpPr>
        <p:spPr>
          <a:xfrm>
            <a:off x="4053291" y="3781426"/>
            <a:ext cx="5041900" cy="411645"/>
          </a:xfrm>
          <a:prstGeom prst="rect">
            <a:avLst/>
          </a:prstGeom>
        </p:spPr>
        <p:txBody>
          <a:bodyPr lIns="88384" tIns="44193" rIns="88384" bIns="44193">
            <a:spAutoFit/>
          </a:bodyPr>
          <a:lstStyle/>
          <a:p>
            <a:r>
              <a:rPr lang="en-GB" sz="2095" dirty="0"/>
              <a:t>  </a:t>
            </a:r>
          </a:p>
        </p:txBody>
      </p:sp>
      <p:sp>
        <p:nvSpPr>
          <p:cNvPr id="19" name="Rectangle 18"/>
          <p:cNvSpPr/>
          <p:nvPr/>
        </p:nvSpPr>
        <p:spPr>
          <a:xfrm>
            <a:off x="4643115" y="5221130"/>
            <a:ext cx="5041900" cy="835864"/>
          </a:xfrm>
          <a:prstGeom prst="rect">
            <a:avLst/>
          </a:prstGeom>
        </p:spPr>
        <p:txBody>
          <a:bodyPr wrap="square" lIns="88384" tIns="44193" rIns="88384" bIns="44193">
            <a:spAutoFit/>
          </a:bodyPr>
          <a:lstStyle/>
          <a:p>
            <a:pPr>
              <a:buFont typeface="Arial" pitchFamily="34" charset="0"/>
              <a:buChar char="•"/>
            </a:pPr>
            <a:r>
              <a:rPr lang="en-GB" sz="2095" dirty="0">
                <a:solidFill>
                  <a:srgbClr val="008988"/>
                </a:solidFill>
                <a:latin typeface="Comic Sans MS" panose="030F0702030302020204" pitchFamily="66" charset="0"/>
              </a:rPr>
              <a:t> </a:t>
            </a:r>
            <a:r>
              <a:rPr lang="en-GB" sz="2426" dirty="0">
                <a:solidFill>
                  <a:srgbClr val="008988"/>
                </a:solidFill>
                <a:latin typeface="Comic Sans MS" panose="030F0702030302020204" pitchFamily="66" charset="0"/>
                <a:cs typeface="Arial" pitchFamily="34" charset="0"/>
              </a:rPr>
              <a:t>It costs more than </a:t>
            </a:r>
            <a:r>
              <a:rPr lang="en-GB" sz="2426" b="1" dirty="0">
                <a:solidFill>
                  <a:srgbClr val="008988"/>
                </a:solidFill>
                <a:latin typeface="Comic Sans MS" panose="030F0702030302020204" pitchFamily="66" charset="0"/>
                <a:cs typeface="Arial" pitchFamily="34" charset="0"/>
              </a:rPr>
              <a:t>£1 million </a:t>
            </a:r>
            <a:r>
              <a:rPr lang="en-GB" sz="2426" dirty="0">
                <a:solidFill>
                  <a:srgbClr val="008988"/>
                </a:solidFill>
                <a:latin typeface="Comic Sans MS" panose="030F0702030302020204" pitchFamily="66" charset="0"/>
                <a:cs typeface="Arial" pitchFamily="34" charset="0"/>
              </a:rPr>
              <a:t>every week to do our work</a:t>
            </a:r>
          </a:p>
        </p:txBody>
      </p:sp>
      <p:sp>
        <p:nvSpPr>
          <p:cNvPr id="20" name="TextBox 19"/>
          <p:cNvSpPr txBox="1"/>
          <p:nvPr/>
        </p:nvSpPr>
        <p:spPr>
          <a:xfrm>
            <a:off x="2027861" y="428625"/>
            <a:ext cx="2114268" cy="414729"/>
          </a:xfrm>
          <a:prstGeom prst="rect">
            <a:avLst/>
          </a:prstGeom>
          <a:noFill/>
        </p:spPr>
        <p:txBody>
          <a:bodyPr wrap="square" rtlCol="0">
            <a:spAutoFit/>
          </a:bodyPr>
          <a:lstStyle/>
          <a:p>
            <a:endParaRPr lang="en-GB" sz="2095" dirty="0"/>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0000">
            <a:off x="508564" y="641431"/>
            <a:ext cx="3755482" cy="29666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1000"/>
                                        <p:tgtEl>
                                          <p:spTgt spid="2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6"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1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2830" y="2593616"/>
            <a:ext cx="3657601" cy="1524000"/>
          </a:xfrm>
        </p:spPr>
        <p:txBody>
          <a:bodyPr>
            <a:normAutofit/>
          </a:bodyPr>
          <a:lstStyle/>
          <a:p>
            <a:r>
              <a:rPr lang="en-GB" dirty="0"/>
              <a:t/>
            </a:r>
            <a:br>
              <a:rPr lang="en-GB" dirty="0"/>
            </a:br>
            <a:r>
              <a:rPr lang="en-GB" dirty="0"/>
              <a:t/>
            </a:r>
            <a:br>
              <a:rPr lang="en-GB" dirty="0"/>
            </a:br>
            <a:endParaRPr lang="en-GB" dirty="0"/>
          </a:p>
        </p:txBody>
      </p:sp>
      <p:sp>
        <p:nvSpPr>
          <p:cNvPr id="11" name="TextBox 10"/>
          <p:cNvSpPr txBox="1"/>
          <p:nvPr/>
        </p:nvSpPr>
        <p:spPr>
          <a:xfrm>
            <a:off x="-1032830" y="6809200"/>
            <a:ext cx="7817135" cy="707886"/>
          </a:xfrm>
          <a:prstGeom prst="rect">
            <a:avLst/>
          </a:prstGeom>
          <a:noFill/>
        </p:spPr>
        <p:txBody>
          <a:bodyPr wrap="square" rtlCol="0">
            <a:spAutoFit/>
          </a:bodyPr>
          <a:lstStyle/>
          <a:p>
            <a:pPr algn="ctr"/>
            <a:r>
              <a:rPr lang="en-GB" sz="4000" b="1" dirty="0">
                <a:solidFill>
                  <a:srgbClr val="FF3399"/>
                </a:solidFill>
                <a:latin typeface="Comic Sans MS" panose="030F0702030302020204" pitchFamily="66" charset="0"/>
              </a:rPr>
              <a:t>PDSA Order of Merit</a:t>
            </a:r>
          </a:p>
        </p:txBody>
      </p:sp>
      <p:sp>
        <p:nvSpPr>
          <p:cNvPr id="19" name="TextBox 18"/>
          <p:cNvSpPr txBox="1"/>
          <p:nvPr/>
        </p:nvSpPr>
        <p:spPr>
          <a:xfrm>
            <a:off x="1449329" y="330671"/>
            <a:ext cx="7652071" cy="646331"/>
          </a:xfrm>
          <a:prstGeom prst="rect">
            <a:avLst/>
          </a:prstGeom>
          <a:noFill/>
        </p:spPr>
        <p:txBody>
          <a:bodyPr wrap="square" rtlCol="0">
            <a:spAutoFit/>
          </a:bodyPr>
          <a:lstStyle/>
          <a:p>
            <a:pPr algn="ctr"/>
            <a:r>
              <a:rPr lang="en-GB" sz="3600" b="1" dirty="0">
                <a:solidFill>
                  <a:srgbClr val="008988"/>
                </a:solidFill>
                <a:latin typeface="Comic Sans MS" panose="030F0702030302020204" pitchFamily="66" charset="0"/>
              </a:rPr>
              <a:t>PDSA Animal Awards</a:t>
            </a:r>
          </a:p>
        </p:txBody>
      </p:sp>
      <p:pic>
        <p:nvPicPr>
          <p:cNvPr id="2" name="Picture 1"/>
          <p:cNvPicPr>
            <a:picLocks noChangeAspect="1"/>
          </p:cNvPicPr>
          <p:nvPr/>
        </p:nvPicPr>
        <p:blipFill>
          <a:blip r:embed="rId3"/>
          <a:stretch>
            <a:fillRect/>
          </a:stretch>
        </p:blipFill>
        <p:spPr>
          <a:xfrm>
            <a:off x="3752634" y="1581805"/>
            <a:ext cx="3048000" cy="4173561"/>
          </a:xfrm>
          <a:prstGeom prst="rect">
            <a:avLst/>
          </a:prstGeom>
        </p:spPr>
      </p:pic>
    </p:spTree>
    <p:extLst>
      <p:ext uri="{BB962C8B-B14F-4D97-AF65-F5344CB8AC3E}">
        <p14:creationId xmlns:p14="http://schemas.microsoft.com/office/powerpoint/2010/main" val="428577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60900" y="428625"/>
            <a:ext cx="2133600" cy="646331"/>
          </a:xfrm>
          <a:prstGeom prst="rect">
            <a:avLst/>
          </a:prstGeom>
          <a:noFill/>
        </p:spPr>
        <p:txBody>
          <a:bodyPr wrap="square" rtlCol="0">
            <a:spAutoFit/>
          </a:bodyPr>
          <a:lstStyle/>
          <a:p>
            <a:pPr algn="ctr"/>
            <a:r>
              <a:rPr lang="en-GB" sz="3600" dirty="0">
                <a:solidFill>
                  <a:srgbClr val="008988"/>
                </a:solidFill>
                <a:latin typeface="Comic Sans MS" panose="030F0702030302020204" pitchFamily="66" charset="0"/>
              </a:rPr>
              <a:t>Bryn</a:t>
            </a:r>
          </a:p>
        </p:txBody>
      </p:sp>
      <p:pic>
        <p:nvPicPr>
          <p:cNvPr id="10" name="Picture 9" descr="Bryn the Border Collie who has been awarded a PDSA Order of Merit for his search and rescue work. "/>
          <p:cNvPicPr/>
          <p:nvPr/>
        </p:nvPicPr>
        <p:blipFill>
          <a:blip r:embed="rId3">
            <a:extLst>
              <a:ext uri="{28A0092B-C50C-407E-A947-70E740481C1C}">
                <a14:useLocalDpi xmlns:a14="http://schemas.microsoft.com/office/drawing/2010/main" val="0"/>
              </a:ext>
            </a:extLst>
          </a:blip>
          <a:srcRect/>
          <a:stretch>
            <a:fillRect/>
          </a:stretch>
        </p:blipFill>
        <p:spPr bwMode="auto">
          <a:xfrm>
            <a:off x="927100" y="1419225"/>
            <a:ext cx="4953000" cy="4876800"/>
          </a:xfrm>
          <a:prstGeom prst="rect">
            <a:avLst/>
          </a:prstGeom>
          <a:noFill/>
          <a:ln>
            <a:noFill/>
          </a:ln>
        </p:spPr>
      </p:pic>
      <p:pic>
        <p:nvPicPr>
          <p:cNvPr id="7" name="Picture 6"/>
          <p:cNvPicPr>
            <a:picLocks noChangeAspect="1"/>
          </p:cNvPicPr>
          <p:nvPr/>
        </p:nvPicPr>
        <p:blipFill>
          <a:blip r:embed="rId4"/>
          <a:stretch>
            <a:fillRect/>
          </a:stretch>
        </p:blipFill>
        <p:spPr>
          <a:xfrm>
            <a:off x="7023100" y="1419225"/>
            <a:ext cx="2358747" cy="3229781"/>
          </a:xfrm>
          <a:prstGeom prst="rect">
            <a:avLst/>
          </a:prstGeom>
        </p:spPr>
      </p:pic>
      <p:sp>
        <p:nvSpPr>
          <p:cNvPr id="6" name="TextBox 5">
            <a:extLst>
              <a:ext uri="{FF2B5EF4-FFF2-40B4-BE49-F238E27FC236}">
                <a16:creationId xmlns:a16="http://schemas.microsoft.com/office/drawing/2014/main" id="{561F87F0-0C04-44AD-8B46-5FCD60CA104A}"/>
              </a:ext>
            </a:extLst>
          </p:cNvPr>
          <p:cNvSpPr txBox="1"/>
          <p:nvPr/>
        </p:nvSpPr>
        <p:spPr>
          <a:xfrm>
            <a:off x="6642100" y="4943296"/>
            <a:ext cx="3124200" cy="1200329"/>
          </a:xfrm>
          <a:prstGeom prst="rect">
            <a:avLst/>
          </a:prstGeom>
          <a:noFill/>
        </p:spPr>
        <p:txBody>
          <a:bodyPr wrap="square" rtlCol="0">
            <a:spAutoFit/>
          </a:bodyPr>
          <a:lstStyle/>
          <a:p>
            <a:pPr algn="ctr"/>
            <a:r>
              <a:rPr lang="en-GB" sz="3600" dirty="0">
                <a:solidFill>
                  <a:srgbClr val="008988"/>
                </a:solidFill>
                <a:latin typeface="Comic Sans MS" panose="030F0702030302020204" pitchFamily="66" charset="0"/>
              </a:rPr>
              <a:t>Order of Merit 2017</a:t>
            </a:r>
          </a:p>
        </p:txBody>
      </p:sp>
    </p:spTree>
    <p:extLst>
      <p:ext uri="{BB962C8B-B14F-4D97-AF65-F5344CB8AC3E}">
        <p14:creationId xmlns:p14="http://schemas.microsoft.com/office/powerpoint/2010/main" val="57349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435"/>
          <a:stretch/>
        </p:blipFill>
        <p:spPr>
          <a:xfrm>
            <a:off x="1079500" y="581025"/>
            <a:ext cx="8768725" cy="5638800"/>
          </a:xfrm>
          <a:prstGeom prst="rect">
            <a:avLst/>
          </a:prstGeom>
        </p:spPr>
      </p:pic>
      <p:pic>
        <p:nvPicPr>
          <p:cNvPr id="5" name="Picture 4"/>
          <p:cNvPicPr>
            <a:picLocks noChangeAspect="1"/>
          </p:cNvPicPr>
          <p:nvPr/>
        </p:nvPicPr>
        <p:blipFill rotWithShape="1">
          <a:blip r:embed="rId4"/>
          <a:srcRect l="8051"/>
          <a:stretch/>
        </p:blipFill>
        <p:spPr>
          <a:xfrm>
            <a:off x="1079500" y="581025"/>
            <a:ext cx="8768725" cy="5646593"/>
          </a:xfrm>
          <a:prstGeom prst="rect">
            <a:avLst/>
          </a:prstGeom>
        </p:spPr>
      </p:pic>
      <p:pic>
        <p:nvPicPr>
          <p:cNvPr id="6" name="Picture 5"/>
          <p:cNvPicPr>
            <a:picLocks noChangeAspect="1"/>
          </p:cNvPicPr>
          <p:nvPr/>
        </p:nvPicPr>
        <p:blipFill rotWithShape="1">
          <a:blip r:embed="rId5"/>
          <a:srcRect l="5428"/>
          <a:stretch/>
        </p:blipFill>
        <p:spPr>
          <a:xfrm>
            <a:off x="1079500" y="581025"/>
            <a:ext cx="8768725" cy="5638800"/>
          </a:xfrm>
          <a:prstGeom prst="rect">
            <a:avLst/>
          </a:prstGeom>
        </p:spPr>
      </p:pic>
      <p:pic>
        <p:nvPicPr>
          <p:cNvPr id="7" name="Picture 6" descr="See the source image"/>
          <p:cNvPicPr/>
          <p:nvPr/>
        </p:nvPicPr>
        <p:blipFill>
          <a:blip r:embed="rId6">
            <a:extLst>
              <a:ext uri="{28A0092B-C50C-407E-A947-70E740481C1C}">
                <a14:useLocalDpi xmlns:a14="http://schemas.microsoft.com/office/drawing/2010/main" val="0"/>
              </a:ext>
            </a:extLst>
          </a:blip>
          <a:srcRect/>
          <a:stretch>
            <a:fillRect/>
          </a:stretch>
        </p:blipFill>
        <p:spPr bwMode="auto">
          <a:xfrm>
            <a:off x="1063518" y="594014"/>
            <a:ext cx="8768725" cy="5625811"/>
          </a:xfrm>
          <a:prstGeom prst="rect">
            <a:avLst/>
          </a:prstGeom>
          <a:noFill/>
          <a:ln>
            <a:noFill/>
          </a:ln>
        </p:spPr>
      </p:pic>
    </p:spTree>
    <p:extLst>
      <p:ext uri="{BB962C8B-B14F-4D97-AF65-F5344CB8AC3E}">
        <p14:creationId xmlns:p14="http://schemas.microsoft.com/office/powerpoint/2010/main" val="108641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4412" y="3277369"/>
            <a:ext cx="5112568" cy="646331"/>
          </a:xfrm>
          <a:prstGeom prst="rect">
            <a:avLst/>
          </a:prstGeom>
          <a:noFill/>
        </p:spPr>
        <p:txBody>
          <a:bodyPr wrap="square" rtlCol="0">
            <a:spAutoFit/>
          </a:bodyPr>
          <a:lstStyle/>
          <a:p>
            <a:r>
              <a:rPr lang="en-GB" dirty="0">
                <a:hlinkClick r:id="rId3"/>
              </a:rPr>
              <a:t>https://</a:t>
            </a:r>
            <a:r>
              <a:rPr lang="en-GB" dirty="0" smtClean="0">
                <a:hlinkClick r:id="rId3"/>
              </a:rPr>
              <a:t>www.youtube.com/watch?v=xpQNTCjtXts</a:t>
            </a:r>
            <a:endParaRPr lang="en-GB" dirty="0" smtClean="0"/>
          </a:p>
          <a:p>
            <a:endParaRPr lang="en-GB" dirty="0"/>
          </a:p>
        </p:txBody>
      </p:sp>
    </p:spTree>
    <p:extLst>
      <p:ext uri="{BB962C8B-B14F-4D97-AF65-F5344CB8AC3E}">
        <p14:creationId xmlns:p14="http://schemas.microsoft.com/office/powerpoint/2010/main" val="2195114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23051" y="907009"/>
            <a:ext cx="4400994" cy="5417185"/>
            <a:chOff x="2978785" y="269240"/>
            <a:chExt cx="4877784" cy="7024370"/>
          </a:xfrm>
        </p:grpSpPr>
        <p:sp>
          <p:nvSpPr>
            <p:cNvPr id="5" name="Circle: Hollow 23"/>
            <p:cNvSpPr/>
            <p:nvPr/>
          </p:nvSpPr>
          <p:spPr>
            <a:xfrm>
              <a:off x="4445635" y="2939415"/>
              <a:ext cx="1239520" cy="1178560"/>
            </a:xfrm>
            <a:prstGeom prst="donut">
              <a:avLst>
                <a:gd name="adj" fmla="val 1871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Oval 5"/>
            <p:cNvSpPr/>
            <p:nvPr/>
          </p:nvSpPr>
          <p:spPr>
            <a:xfrm>
              <a:off x="2978785" y="3578860"/>
              <a:ext cx="4524375" cy="3714750"/>
            </a:xfrm>
            <a:prstGeom prst="ellipse">
              <a:avLst/>
            </a:prstGeom>
            <a:solidFill>
              <a:schemeClr val="bg1"/>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7" name="Group 6"/>
            <p:cNvGrpSpPr/>
            <p:nvPr/>
          </p:nvGrpSpPr>
          <p:grpSpPr>
            <a:xfrm>
              <a:off x="3151505" y="269240"/>
              <a:ext cx="4705064" cy="3200401"/>
              <a:chOff x="0" y="0"/>
              <a:chExt cx="4705526" cy="3200401"/>
            </a:xfrm>
          </p:grpSpPr>
          <p:grpSp>
            <p:nvGrpSpPr>
              <p:cNvPr id="9" name="Group 8"/>
              <p:cNvGrpSpPr/>
              <p:nvPr/>
            </p:nvGrpSpPr>
            <p:grpSpPr>
              <a:xfrm>
                <a:off x="647700" y="0"/>
                <a:ext cx="4057826" cy="3200401"/>
                <a:chOff x="0" y="0"/>
                <a:chExt cx="4057826" cy="3200401"/>
              </a:xfrm>
            </p:grpSpPr>
            <p:grpSp>
              <p:nvGrpSpPr>
                <p:cNvPr id="11" name="Group 10"/>
                <p:cNvGrpSpPr/>
                <p:nvPr/>
              </p:nvGrpSpPr>
              <p:grpSpPr>
                <a:xfrm>
                  <a:off x="0" y="0"/>
                  <a:ext cx="2946400" cy="3200401"/>
                  <a:chOff x="0" y="0"/>
                  <a:chExt cx="2800350" cy="3124200"/>
                </a:xfrm>
              </p:grpSpPr>
              <p:sp>
                <p:nvSpPr>
                  <p:cNvPr id="13" name="Trapezoid 12"/>
                  <p:cNvSpPr/>
                  <p:nvPr/>
                </p:nvSpPr>
                <p:spPr>
                  <a:xfrm rot="10800000">
                    <a:off x="19050" y="1600200"/>
                    <a:ext cx="2762250" cy="1524000"/>
                  </a:xfrm>
                  <a:prstGeom prst="trapezoid">
                    <a:avLst>
                      <a:gd name="adj" fmla="val 68125"/>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p:cNvSpPr/>
                  <p:nvPr/>
                </p:nvSpPr>
                <p:spPr>
                  <a:xfrm>
                    <a:off x="0" y="0"/>
                    <a:ext cx="2800350" cy="158115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Rectangle 14"/>
                  <p:cNvSpPr/>
                  <p:nvPr/>
                </p:nvSpPr>
                <p:spPr>
                  <a:xfrm>
                    <a:off x="171450" y="1447800"/>
                    <a:ext cx="2428875" cy="228600"/>
                  </a:xfrm>
                  <a:prstGeom prst="rect">
                    <a:avLst/>
                  </a:prstGeom>
                  <a:solidFill>
                    <a:schemeClr val="bg1"/>
                  </a:solidFill>
                  <a:ln w="5715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Isosceles Triangle 15"/>
                  <p:cNvSpPr/>
                  <p:nvPr/>
                </p:nvSpPr>
                <p:spPr>
                  <a:xfrm rot="4483107">
                    <a:off x="2056434" y="1349978"/>
                    <a:ext cx="962025" cy="523875"/>
                  </a:xfrm>
                  <a:prstGeom prst="triangle">
                    <a:avLst>
                      <a:gd name="adj" fmla="val 52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Isosceles Triangle 16"/>
                  <p:cNvSpPr/>
                  <p:nvPr/>
                </p:nvSpPr>
                <p:spPr>
                  <a:xfrm rot="16754768">
                    <a:off x="-209550" y="1371600"/>
                    <a:ext cx="962025" cy="523875"/>
                  </a:xfrm>
                  <a:prstGeom prst="triangle">
                    <a:avLst>
                      <a:gd name="adj" fmla="val 52970"/>
                    </a:avLst>
                  </a:prstGeom>
                  <a:solidFill>
                    <a:schemeClr val="bg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2" name="Isosceles Triangle 11"/>
                <p:cNvSpPr/>
                <p:nvPr/>
              </p:nvSpPr>
              <p:spPr>
                <a:xfrm rot="198115">
                  <a:off x="2894693" y="1048999"/>
                  <a:ext cx="1163133" cy="9620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0" name="Isosceles Triangle 9"/>
              <p:cNvSpPr/>
              <p:nvPr/>
            </p:nvSpPr>
            <p:spPr>
              <a:xfrm>
                <a:off x="0" y="1285875"/>
                <a:ext cx="877278" cy="789914"/>
              </a:xfrm>
              <a:prstGeom prst="triangle">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8" name="Block Arc 7"/>
            <p:cNvSpPr/>
            <p:nvPr/>
          </p:nvSpPr>
          <p:spPr>
            <a:xfrm rot="6378755">
              <a:off x="4704080" y="3107690"/>
              <a:ext cx="1036320" cy="934720"/>
            </a:xfrm>
            <a:prstGeom prst="blockArc">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grpSp>
        <p:nvGrpSpPr>
          <p:cNvPr id="18" name="Group 17">
            <a:extLst>
              <a:ext uri="{FF2B5EF4-FFF2-40B4-BE49-F238E27FC236}">
                <a16:creationId xmlns:a16="http://schemas.microsoft.com/office/drawing/2014/main" id="{43ED3DE7-7EF3-4C3B-ADA2-97AE6322D9FE}"/>
              </a:ext>
            </a:extLst>
          </p:cNvPr>
          <p:cNvGrpSpPr/>
          <p:nvPr/>
        </p:nvGrpSpPr>
        <p:grpSpPr>
          <a:xfrm>
            <a:off x="4737100" y="907009"/>
            <a:ext cx="5167491" cy="2361037"/>
            <a:chOff x="4737100" y="907009"/>
            <a:chExt cx="5167491" cy="2361037"/>
          </a:xfrm>
        </p:grpSpPr>
        <p:grpSp>
          <p:nvGrpSpPr>
            <p:cNvPr id="19" name="Group 18"/>
            <p:cNvGrpSpPr/>
            <p:nvPr/>
          </p:nvGrpSpPr>
          <p:grpSpPr>
            <a:xfrm>
              <a:off x="4737100" y="907009"/>
              <a:ext cx="5167491" cy="1847850"/>
              <a:chOff x="5208409" y="1093708"/>
              <a:chExt cx="5326327" cy="1847850"/>
            </a:xfrm>
          </p:grpSpPr>
          <p:sp>
            <p:nvSpPr>
              <p:cNvPr id="21" name="Text Box 2"/>
              <p:cNvSpPr txBox="1">
                <a:spLocks noChangeArrowheads="1"/>
              </p:cNvSpPr>
              <p:nvPr/>
            </p:nvSpPr>
            <p:spPr bwMode="auto">
              <a:xfrm>
                <a:off x="5208409" y="1093708"/>
                <a:ext cx="3020060" cy="46762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dirty="0" smtClean="0">
                    <a:effectLst/>
                    <a:latin typeface="Arial" panose="020B0604020202020204" pitchFamily="34" charset="0"/>
                    <a:ea typeface="Calibri" panose="020F0502020204030204" pitchFamily="34" charset="0"/>
                    <a:cs typeface="Times New Roman" panose="02020603050405020304" pitchFamily="18" charset="0"/>
                  </a:rPr>
                  <a:t>My hero is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p:cNvSpPr txBox="1">
                <a:spLocks noChangeArrowheads="1"/>
              </p:cNvSpPr>
              <p:nvPr/>
            </p:nvSpPr>
            <p:spPr bwMode="auto">
              <a:xfrm>
                <a:off x="5256034" y="1617583"/>
                <a:ext cx="1466215" cy="580390"/>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400">
                    <a:effectLst/>
                    <a:latin typeface="Arial" panose="020B0604020202020204" pitchFamily="34" charset="0"/>
                    <a:ea typeface="Calibri" panose="020F0502020204030204" pitchFamily="34" charset="0"/>
                    <a:cs typeface="Times New Roman" panose="02020603050405020304" pitchFamily="18" charset="0"/>
                  </a:rPr>
                  <a:t>because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3" name="Straight Connector 22"/>
              <p:cNvCxnSpPr/>
              <p:nvPr/>
            </p:nvCxnSpPr>
            <p:spPr>
              <a:xfrm flipV="1">
                <a:off x="6608584" y="1960483"/>
                <a:ext cx="3926152" cy="9525"/>
              </a:xfrm>
              <a:prstGeom prst="line">
                <a:avLst/>
              </a:prstGeom>
              <a:noFill/>
              <a:ln w="28575" cap="flat" cmpd="sng" algn="ctr">
                <a:solidFill>
                  <a:sysClr val="windowText" lastClr="000000"/>
                </a:solidFill>
                <a:prstDash val="solid"/>
                <a:miter lim="800000"/>
              </a:ln>
              <a:effectLst/>
            </p:spPr>
          </p:cxnSp>
          <p:cxnSp>
            <p:nvCxnSpPr>
              <p:cNvPr id="24" name="Straight Connector 23"/>
              <p:cNvCxnSpPr/>
              <p:nvPr/>
            </p:nvCxnSpPr>
            <p:spPr>
              <a:xfrm flipV="1">
                <a:off x="5313184" y="2436733"/>
                <a:ext cx="5221552" cy="9525"/>
              </a:xfrm>
              <a:prstGeom prst="line">
                <a:avLst/>
              </a:prstGeom>
              <a:noFill/>
              <a:ln w="28575" cap="flat" cmpd="sng" algn="ctr">
                <a:solidFill>
                  <a:sysClr val="windowText" lastClr="000000"/>
                </a:solidFill>
                <a:prstDash val="solid"/>
                <a:miter lim="800000"/>
              </a:ln>
              <a:effectLst/>
            </p:spPr>
          </p:cxnSp>
          <p:cxnSp>
            <p:nvCxnSpPr>
              <p:cNvPr id="25" name="Straight Connector 24"/>
              <p:cNvCxnSpPr/>
              <p:nvPr/>
            </p:nvCxnSpPr>
            <p:spPr>
              <a:xfrm flipV="1">
                <a:off x="5302389" y="2921537"/>
                <a:ext cx="5232347" cy="20021"/>
              </a:xfrm>
              <a:prstGeom prst="line">
                <a:avLst/>
              </a:prstGeom>
              <a:noFill/>
              <a:ln w="28575" cap="flat" cmpd="sng" algn="ctr">
                <a:solidFill>
                  <a:sysClr val="windowText" lastClr="000000"/>
                </a:solidFill>
                <a:prstDash val="solid"/>
                <a:miter lim="800000"/>
              </a:ln>
              <a:effectLst/>
            </p:spPr>
          </p:cxnSp>
        </p:grpSp>
        <p:cxnSp>
          <p:nvCxnSpPr>
            <p:cNvPr id="20" name="Straight Connector 19">
              <a:extLst>
                <a:ext uri="{FF2B5EF4-FFF2-40B4-BE49-F238E27FC236}">
                  <a16:creationId xmlns:a16="http://schemas.microsoft.com/office/drawing/2014/main" id="{0418A3B1-2E3D-47B9-AD3A-E8476E7386FD}"/>
                </a:ext>
              </a:extLst>
            </p:cNvPr>
            <p:cNvCxnSpPr/>
            <p:nvPr/>
          </p:nvCxnSpPr>
          <p:spPr>
            <a:xfrm flipV="1">
              <a:off x="4828277" y="3248025"/>
              <a:ext cx="5076314" cy="20021"/>
            </a:xfrm>
            <a:prstGeom prst="line">
              <a:avLst/>
            </a:prstGeom>
            <a:noFill/>
            <a:ln w="28575" cap="flat" cmpd="sng" algn="ctr">
              <a:solidFill>
                <a:sysClr val="windowText" lastClr="000000"/>
              </a:solidFill>
              <a:prstDash val="solid"/>
              <a:miter lim="800000"/>
            </a:ln>
            <a:effectLst/>
          </p:spPr>
        </p:cxnSp>
      </p:grpSp>
      <p:cxnSp>
        <p:nvCxnSpPr>
          <p:cNvPr id="26" name="Straight Connector 25"/>
          <p:cNvCxnSpPr/>
          <p:nvPr/>
        </p:nvCxnSpPr>
        <p:spPr>
          <a:xfrm flipV="1">
            <a:off x="6378307" y="1280618"/>
            <a:ext cx="3526284" cy="676"/>
          </a:xfrm>
          <a:prstGeom prst="line">
            <a:avLst/>
          </a:prstGeom>
          <a:noFill/>
          <a:ln w="28575" cap="flat" cmpd="sng" algn="ctr">
            <a:solidFill>
              <a:sysClr val="windowText" lastClr="000000"/>
            </a:solidFill>
            <a:prstDash val="solid"/>
            <a:miter lim="800000"/>
          </a:ln>
          <a:effectLst/>
        </p:spPr>
      </p:cxnSp>
    </p:spTree>
    <p:extLst>
      <p:ext uri="{BB962C8B-B14F-4D97-AF65-F5344CB8AC3E}">
        <p14:creationId xmlns:p14="http://schemas.microsoft.com/office/powerpoint/2010/main" val="180538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6420" y="3205361"/>
            <a:ext cx="5328592" cy="646331"/>
          </a:xfrm>
          <a:prstGeom prst="rect">
            <a:avLst/>
          </a:prstGeom>
          <a:noFill/>
        </p:spPr>
        <p:txBody>
          <a:bodyPr wrap="square" rtlCol="0">
            <a:spAutoFit/>
          </a:bodyPr>
          <a:lstStyle/>
          <a:p>
            <a:r>
              <a:rPr lang="en-GB" dirty="0">
                <a:hlinkClick r:id="rId3"/>
              </a:rPr>
              <a:t>https://</a:t>
            </a:r>
            <a:r>
              <a:rPr lang="en-GB" dirty="0" smtClean="0">
                <a:hlinkClick r:id="rId3"/>
              </a:rPr>
              <a:t>www.youtube.com/watch?v=7VQOby5g9f8</a:t>
            </a:r>
            <a:endParaRPr lang="en-GB" dirty="0" smtClean="0"/>
          </a:p>
          <a:p>
            <a:endParaRPr lang="en-GB" dirty="0"/>
          </a:p>
        </p:txBody>
      </p:sp>
    </p:spTree>
    <p:extLst>
      <p:ext uri="{BB962C8B-B14F-4D97-AF65-F5344CB8AC3E}">
        <p14:creationId xmlns:p14="http://schemas.microsoft.com/office/powerpoint/2010/main" val="1093087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212" y="757089"/>
            <a:ext cx="8480001" cy="5616624"/>
          </a:xfrm>
          <a:prstGeom prst="rect">
            <a:avLst/>
          </a:prstGeom>
        </p:spPr>
      </p:pic>
      <p:sp>
        <p:nvSpPr>
          <p:cNvPr id="6" name="Oval Callout 5"/>
          <p:cNvSpPr/>
          <p:nvPr/>
        </p:nvSpPr>
        <p:spPr>
          <a:xfrm>
            <a:off x="5346700" y="757089"/>
            <a:ext cx="5112568" cy="2376264"/>
          </a:xfrm>
          <a:prstGeom prst="wedgeEllipseCallout">
            <a:avLst>
              <a:gd name="adj1" fmla="val -53986"/>
              <a:gd name="adj2" fmla="val 70008"/>
            </a:avLst>
          </a:prstGeom>
          <a:solidFill>
            <a:schemeClr val="bg1"/>
          </a:solidFill>
          <a:ln>
            <a:solidFill>
              <a:srgbClr val="C83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236320" y="1391223"/>
            <a:ext cx="3333328" cy="1107996"/>
          </a:xfrm>
          <a:prstGeom prst="rect">
            <a:avLst/>
          </a:prstGeom>
          <a:noFill/>
        </p:spPr>
        <p:txBody>
          <a:bodyPr wrap="square" rtlCol="0">
            <a:spAutoFit/>
          </a:bodyPr>
          <a:lstStyle/>
          <a:p>
            <a:r>
              <a:rPr lang="en-GB" sz="6600" b="1" dirty="0">
                <a:solidFill>
                  <a:srgbClr val="009999"/>
                </a:solidFill>
                <a:latin typeface="Comic Sans MS" panose="030F0702030302020204" pitchFamily="66" charset="0"/>
              </a:rPr>
              <a:t>Thanks! </a:t>
            </a:r>
          </a:p>
        </p:txBody>
      </p:sp>
    </p:spTree>
    <p:extLst>
      <p:ext uri="{BB962C8B-B14F-4D97-AF65-F5344CB8AC3E}">
        <p14:creationId xmlns:p14="http://schemas.microsoft.com/office/powerpoint/2010/main" val="991389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1501817" y="1724025"/>
            <a:ext cx="8153400" cy="1200321"/>
          </a:xfrm>
          <a:prstGeom prst="rect">
            <a:avLst/>
          </a:prstGeom>
          <a:noFill/>
        </p:spPr>
        <p:txBody>
          <a:bodyPr wrap="square" rtlCol="0">
            <a:spAutoFit/>
          </a:bodyPr>
          <a:lstStyle/>
          <a:p>
            <a:r>
              <a:rPr lang="en-GB" sz="7200" dirty="0">
                <a:solidFill>
                  <a:srgbClr val="FF3399"/>
                </a:solidFill>
                <a:latin typeface="Comic Sans MS" panose="030F0702030302020204" pitchFamily="66" charset="0"/>
              </a:rPr>
              <a:t>What is bravery?</a:t>
            </a:r>
          </a:p>
        </p:txBody>
      </p:sp>
      <p:sp>
        <p:nvSpPr>
          <p:cNvPr id="5" name="Title 2"/>
          <p:cNvSpPr txBox="1">
            <a:spLocks/>
          </p:cNvSpPr>
          <p:nvPr/>
        </p:nvSpPr>
        <p:spPr>
          <a:xfrm>
            <a:off x="1501817" y="3272339"/>
            <a:ext cx="8153400" cy="1569652"/>
          </a:xfrm>
          <a:prstGeom prst="rect">
            <a:avLst/>
          </a:prstGeom>
          <a:noFill/>
        </p:spPr>
        <p:txBody>
          <a:bodyPr vert="horz" wrap="square" lIns="91432" tIns="45716" rIns="91432" bIns="45716" rtlCol="0" anchor="ctr">
            <a:spAutoFit/>
          </a:bodyPr>
          <a:lstStyle>
            <a:lvl1pPr>
              <a:defRPr sz="2800" b="1">
                <a:solidFill>
                  <a:srgbClr val="008988"/>
                </a:solidFill>
                <a:latin typeface="+mj-lt"/>
                <a:ea typeface="+mj-ea"/>
                <a:cs typeface="+mj-cs"/>
              </a:defRPr>
            </a:lvl1pPr>
          </a:lstStyle>
          <a:p>
            <a:pPr algn="ctr"/>
            <a:r>
              <a:rPr lang="en-GB" sz="3200" dirty="0">
                <a:latin typeface="Comic Sans MS" panose="030F0702030302020204" pitchFamily="66" charset="0"/>
              </a:rPr>
              <a:t>Bravery is </a:t>
            </a:r>
            <a:r>
              <a:rPr lang="en-GB" sz="3200" dirty="0" smtClean="0">
                <a:latin typeface="Comic Sans MS" panose="030F0702030302020204" pitchFamily="66" charset="0"/>
              </a:rPr>
              <a:t>when you’re scared to do something but you face your fear and do it anyway. </a:t>
            </a:r>
            <a:endParaRPr lang="en-GB" sz="3200" dirty="0">
              <a:latin typeface="Comic Sans MS" panose="030F0702030302020204" pitchFamily="66" charset="0"/>
            </a:endParaRPr>
          </a:p>
        </p:txBody>
      </p:sp>
    </p:spTree>
    <p:extLst>
      <p:ext uri="{BB962C8B-B14F-4D97-AF65-F5344CB8AC3E}">
        <p14:creationId xmlns:p14="http://schemas.microsoft.com/office/powerpoint/2010/main" val="255366557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317500" y="581769"/>
            <a:ext cx="8153400" cy="769433"/>
          </a:xfrm>
          <a:prstGeom prst="rect">
            <a:avLst/>
          </a:prstGeom>
          <a:noFill/>
        </p:spPr>
        <p:txBody>
          <a:bodyPr wrap="square" rtlCol="0">
            <a:spAutoFit/>
          </a:bodyPr>
          <a:lstStyle/>
          <a:p>
            <a:r>
              <a:rPr lang="en-GB" sz="4400" dirty="0">
                <a:solidFill>
                  <a:srgbClr val="FF3399"/>
                </a:solidFill>
                <a:latin typeface="Comic Sans MS" panose="030F0702030302020204" pitchFamily="66" charset="0"/>
              </a:rPr>
              <a:t>I was brave when…</a:t>
            </a:r>
          </a:p>
        </p:txBody>
      </p:sp>
      <p:grpSp>
        <p:nvGrpSpPr>
          <p:cNvPr id="7" name="Group 6"/>
          <p:cNvGrpSpPr/>
          <p:nvPr/>
        </p:nvGrpSpPr>
        <p:grpSpPr>
          <a:xfrm>
            <a:off x="1793176" y="1981225"/>
            <a:ext cx="6696744" cy="3672408"/>
            <a:chOff x="1793176" y="1981225"/>
            <a:chExt cx="6696744" cy="3672408"/>
          </a:xfrm>
        </p:grpSpPr>
        <p:sp>
          <p:nvSpPr>
            <p:cNvPr id="2" name="Rectangle 1"/>
            <p:cNvSpPr/>
            <p:nvPr/>
          </p:nvSpPr>
          <p:spPr>
            <a:xfrm>
              <a:off x="1793176" y="1981225"/>
              <a:ext cx="6696744" cy="3672408"/>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INS</a:t>
              </a:r>
              <a:endParaRPr lang="en-GB" dirty="0"/>
            </a:p>
          </p:txBody>
        </p:sp>
        <p:sp>
          <p:nvSpPr>
            <p:cNvPr id="5" name="Rectangle 4"/>
            <p:cNvSpPr/>
            <p:nvPr/>
          </p:nvSpPr>
          <p:spPr>
            <a:xfrm>
              <a:off x="3125611" y="3355764"/>
              <a:ext cx="4031874"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Insert Image</a:t>
              </a:r>
              <a:endParaRPr lang="en-US" sz="5400" b="0" cap="none" spc="0" dirty="0">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813136453"/>
      </p:ext>
    </p:extLst>
  </p:cSld>
  <p:clrMapOvr>
    <a:masterClrMapping/>
  </p:clrMapOvr>
  <p:transition>
    <p:sndAc>
      <p:end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00" y="697865"/>
            <a:ext cx="8456799" cy="5637866"/>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bwMode="auto">
          <a:xfrm>
            <a:off x="1079499" y="509936"/>
            <a:ext cx="8456799" cy="5825795"/>
          </a:xfrm>
          <a:prstGeom prst="rect">
            <a:avLst/>
          </a:prstGeom>
          <a:noFill/>
          <a:ln>
            <a:noFill/>
          </a:ln>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32846" y="514698"/>
            <a:ext cx="8550103" cy="5821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521" y="509935"/>
            <a:ext cx="8550103" cy="58257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521" y="522582"/>
            <a:ext cx="8573227" cy="581314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525" y="509934"/>
            <a:ext cx="8562803" cy="5825796"/>
          </a:xfrm>
          <a:prstGeom prst="rect">
            <a:avLst/>
          </a:prstGeom>
        </p:spPr>
      </p:pic>
    </p:spTree>
    <p:extLst>
      <p:ext uri="{BB962C8B-B14F-4D97-AF65-F5344CB8AC3E}">
        <p14:creationId xmlns:p14="http://schemas.microsoft.com/office/powerpoint/2010/main" val="311511161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317500" y="504825"/>
            <a:ext cx="7702636" cy="769433"/>
          </a:xfrm>
          <a:prstGeom prst="rect">
            <a:avLst/>
          </a:prstGeom>
          <a:noFill/>
        </p:spPr>
        <p:txBody>
          <a:bodyPr wrap="square" rtlCol="0">
            <a:spAutoFit/>
          </a:bodyPr>
          <a:lstStyle/>
          <a:p>
            <a:r>
              <a:rPr lang="en-GB" sz="4400" dirty="0">
                <a:solidFill>
                  <a:srgbClr val="FF3399"/>
                </a:solidFill>
                <a:latin typeface="Comic Sans MS" panose="030F0702030302020204" pitchFamily="66" charset="0"/>
              </a:rPr>
              <a:t>Can animals be brave too?</a:t>
            </a: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765300" y="1419225"/>
            <a:ext cx="7549992" cy="4878676"/>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765300" y="1419225"/>
            <a:ext cx="7553167" cy="4878676"/>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763712" y="1419225"/>
            <a:ext cx="7553167" cy="4878676"/>
          </a:xfrm>
          <a:prstGeom prst="rect">
            <a:avLst/>
          </a:prstGeom>
        </p:spPr>
      </p:pic>
      <p:pic>
        <p:nvPicPr>
          <p:cNvPr id="8" name="Picture 7" descr="VAN, TURKEY - NOV 10: After the earthquake in Van, rescue teams are searching for earthquake victims with the help of rescue dogs. Van, Turkey. November 10, 2011"/>
          <p:cNvPicPr/>
          <p:nvPr/>
        </p:nvPicPr>
        <p:blipFill>
          <a:blip r:embed="rId6" cstate="print"/>
          <a:stretch>
            <a:fillRect/>
          </a:stretch>
        </p:blipFill>
        <p:spPr bwMode="auto">
          <a:xfrm>
            <a:off x="1762125" y="1419224"/>
            <a:ext cx="7584918" cy="4878677"/>
          </a:xfrm>
          <a:prstGeom prst="rect">
            <a:avLst/>
          </a:prstGeom>
          <a:noFill/>
        </p:spPr>
      </p:pic>
      <p:pic>
        <p:nvPicPr>
          <p:cNvPr id="9" name="Picture 8"/>
          <p:cNvPicPr/>
          <p:nvPr/>
        </p:nvPicPr>
        <p:blipFill>
          <a:blip r:embed="rId7">
            <a:extLst>
              <a:ext uri="{28A0092B-C50C-407E-A947-70E740481C1C}">
                <a14:useLocalDpi xmlns:a14="http://schemas.microsoft.com/office/drawing/2010/main" val="0"/>
              </a:ext>
            </a:extLst>
          </a:blip>
          <a:stretch>
            <a:fillRect/>
          </a:stretch>
        </p:blipFill>
        <p:spPr>
          <a:xfrm>
            <a:off x="1779587" y="1428749"/>
            <a:ext cx="7549993" cy="4878679"/>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bwMode="auto">
          <a:xfrm>
            <a:off x="1752599" y="1409697"/>
            <a:ext cx="7591268" cy="4888204"/>
          </a:xfrm>
          <a:prstGeom prst="rect">
            <a:avLst/>
          </a:prstGeom>
          <a:noFill/>
          <a:extLst/>
        </p:spPr>
      </p:pic>
    </p:spTree>
    <p:extLst>
      <p:ext uri="{BB962C8B-B14F-4D97-AF65-F5344CB8AC3E}">
        <p14:creationId xmlns:p14="http://schemas.microsoft.com/office/powerpoint/2010/main" val="4153395997"/>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2832100" y="1571625"/>
            <a:ext cx="5105400" cy="1200321"/>
          </a:xfrm>
          <a:prstGeom prst="rect">
            <a:avLst/>
          </a:prstGeom>
          <a:noFill/>
        </p:spPr>
        <p:txBody>
          <a:bodyPr wrap="square" rtlCol="0">
            <a:spAutoFit/>
          </a:bodyPr>
          <a:lstStyle/>
          <a:p>
            <a:r>
              <a:rPr lang="en-GB" sz="7200" dirty="0">
                <a:solidFill>
                  <a:srgbClr val="FF3399"/>
                </a:solidFill>
                <a:latin typeface="Comic Sans MS" panose="030F0702030302020204" pitchFamily="66" charset="0"/>
              </a:rPr>
              <a:t>A hero is…</a:t>
            </a:r>
          </a:p>
        </p:txBody>
      </p:sp>
      <p:sp>
        <p:nvSpPr>
          <p:cNvPr id="5" name="Title 2"/>
          <p:cNvSpPr txBox="1">
            <a:spLocks/>
          </p:cNvSpPr>
          <p:nvPr/>
        </p:nvSpPr>
        <p:spPr>
          <a:xfrm>
            <a:off x="1308100" y="3467474"/>
            <a:ext cx="8693236" cy="1569652"/>
          </a:xfrm>
          <a:prstGeom prst="rect">
            <a:avLst/>
          </a:prstGeom>
          <a:noFill/>
        </p:spPr>
        <p:txBody>
          <a:bodyPr vert="horz" wrap="square" lIns="91432" tIns="45716" rIns="91432" bIns="45716" rtlCol="0" anchor="ctr">
            <a:spAutoFit/>
          </a:bodyPr>
          <a:lstStyle>
            <a:lvl1pPr>
              <a:defRPr sz="2800" b="1">
                <a:solidFill>
                  <a:srgbClr val="008988"/>
                </a:solidFill>
                <a:latin typeface="+mj-lt"/>
                <a:ea typeface="+mj-ea"/>
                <a:cs typeface="+mj-cs"/>
              </a:defRPr>
            </a:lvl1pPr>
          </a:lstStyle>
          <a:p>
            <a:pPr algn="ctr"/>
            <a:r>
              <a:rPr lang="en-GB" sz="3200" dirty="0">
                <a:latin typeface="Comic Sans MS" panose="030F0702030302020204" pitchFamily="66" charset="0"/>
              </a:rPr>
              <a:t>Someone we think of as special because of the good or brave things they’ve </a:t>
            </a:r>
            <a:r>
              <a:rPr lang="en-GB" sz="3200" dirty="0" smtClean="0">
                <a:latin typeface="Comic Sans MS" panose="030F0702030302020204" pitchFamily="66" charset="0"/>
              </a:rPr>
              <a:t>done, it usually involves helping other people.</a:t>
            </a:r>
            <a:endParaRPr lang="en-GB" sz="3200" dirty="0">
              <a:latin typeface="Comic Sans MS" panose="030F0702030302020204" pitchFamily="66" charset="0"/>
            </a:endParaRPr>
          </a:p>
        </p:txBody>
      </p:sp>
    </p:spTree>
    <p:extLst>
      <p:ext uri="{BB962C8B-B14F-4D97-AF65-F5344CB8AC3E}">
        <p14:creationId xmlns:p14="http://schemas.microsoft.com/office/powerpoint/2010/main" val="38830022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241300" y="428625"/>
            <a:ext cx="5105400" cy="769433"/>
          </a:xfrm>
          <a:prstGeom prst="rect">
            <a:avLst/>
          </a:prstGeom>
          <a:noFill/>
        </p:spPr>
        <p:txBody>
          <a:bodyPr wrap="square" rtlCol="0">
            <a:spAutoFit/>
          </a:bodyPr>
          <a:lstStyle/>
          <a:p>
            <a:r>
              <a:rPr lang="en-GB" sz="4400" dirty="0">
                <a:solidFill>
                  <a:srgbClr val="FF3399"/>
                </a:solidFill>
                <a:latin typeface="Comic Sans MS" panose="030F0702030302020204" pitchFamily="66" charset="0"/>
              </a:rPr>
              <a:t>My hero…</a:t>
            </a:r>
          </a:p>
        </p:txBody>
      </p:sp>
      <p:grpSp>
        <p:nvGrpSpPr>
          <p:cNvPr id="6" name="Group 5"/>
          <p:cNvGrpSpPr/>
          <p:nvPr/>
        </p:nvGrpSpPr>
        <p:grpSpPr>
          <a:xfrm>
            <a:off x="1793176" y="1981225"/>
            <a:ext cx="6696744" cy="3672408"/>
            <a:chOff x="1793176" y="1981225"/>
            <a:chExt cx="6696744" cy="3672408"/>
          </a:xfrm>
        </p:grpSpPr>
        <p:sp>
          <p:nvSpPr>
            <p:cNvPr id="7" name="Rectangle 6"/>
            <p:cNvSpPr/>
            <p:nvPr/>
          </p:nvSpPr>
          <p:spPr>
            <a:xfrm>
              <a:off x="1793176" y="1981225"/>
              <a:ext cx="6696744" cy="3672408"/>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INS</a:t>
              </a:r>
              <a:endParaRPr lang="en-GB" dirty="0"/>
            </a:p>
          </p:txBody>
        </p:sp>
        <p:sp>
          <p:nvSpPr>
            <p:cNvPr id="8" name="Rectangle 7"/>
            <p:cNvSpPr/>
            <p:nvPr/>
          </p:nvSpPr>
          <p:spPr>
            <a:xfrm>
              <a:off x="3125611" y="3355764"/>
              <a:ext cx="4031874"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Insert Image</a:t>
              </a:r>
              <a:endParaRPr lang="en-US" sz="5400" b="0" cap="none" spc="0" dirty="0">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857919122"/>
      </p:ext>
    </p:extLst>
  </p:cSld>
  <p:clrMapOvr>
    <a:masterClrMapping/>
  </p:clrMapOvr>
  <p:transition>
    <p:sndAc>
      <p:end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185" y="657225"/>
            <a:ext cx="5867029" cy="1938992"/>
          </a:xfrm>
          <a:prstGeom prst="rect">
            <a:avLst/>
          </a:prstGeom>
          <a:noFill/>
        </p:spPr>
        <p:txBody>
          <a:bodyPr wrap="square" rtlCol="0">
            <a:spAutoFit/>
          </a:bodyPr>
          <a:lstStyle/>
          <a:p>
            <a:pPr algn="ctr"/>
            <a:r>
              <a:rPr lang="en-GB" sz="4000" dirty="0">
                <a:solidFill>
                  <a:srgbClr val="008988"/>
                </a:solidFill>
                <a:latin typeface="Comic Sans MS" panose="030F0702030302020204" pitchFamily="66" charset="0"/>
              </a:rPr>
              <a:t>Remembering heroes</a:t>
            </a:r>
          </a:p>
          <a:p>
            <a:pPr algn="ctr"/>
            <a:endParaRPr lang="en-GB" sz="4000" dirty="0">
              <a:solidFill>
                <a:srgbClr val="008988"/>
              </a:solidFill>
              <a:latin typeface="+mj-lt"/>
            </a:endParaRPr>
          </a:p>
          <a:p>
            <a:pPr algn="ctr"/>
            <a:endParaRPr lang="en-GB" sz="4000" dirty="0">
              <a:solidFill>
                <a:srgbClr val="008988"/>
              </a:solidFill>
              <a:latin typeface="+mj-lt"/>
            </a:endParaRPr>
          </a:p>
        </p:txBody>
      </p:sp>
      <p:sp>
        <p:nvSpPr>
          <p:cNvPr id="2" name="AutoShape 4" descr="Image result for pdsa pet tribute tag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2" descr="\\falcon\user_data\SHARING FOLDER\!Temporary Sharing - Items will be deleted when 7 days old!\Remembrance for Jenna\Ilford Cemetery re-opening 13 12 07 342.jpg"/>
          <p:cNvPicPr>
            <a:picLocks noChangeAspect="1" noChangeArrowheads="1"/>
          </p:cNvPicPr>
          <p:nvPr/>
        </p:nvPicPr>
        <p:blipFill>
          <a:blip r:embed="rId3" cstate="print"/>
          <a:srcRect/>
          <a:stretch>
            <a:fillRect/>
          </a:stretch>
        </p:blipFill>
        <p:spPr bwMode="auto">
          <a:xfrm>
            <a:off x="6299385" y="657225"/>
            <a:ext cx="3810000" cy="5715000"/>
          </a:xfrm>
          <a:prstGeom prst="rect">
            <a:avLst/>
          </a:prstGeo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774700" y="2028825"/>
            <a:ext cx="5182343" cy="371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61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DS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Presentation Template.pptx" id="{F2C9F37F-522B-48EC-A282-B5814D42E9EB}" vid="{8C89DE06-2CAB-46CD-92BF-02691F5280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ocument_x0020_Keywords xmlns="5bea8f77-0667-4557-a028-e23225a2ced3">PowerPoint Presentation Template</Document_x0020_Keywords>
    <Document_x0020_Description xmlns="5bea8f77-0667-4557-a028-e23225a2ced3">PowerPoint Presentation Template</Document_x0020_Descrip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nnual Report and Accounts" ma:contentTypeID="0x01010081A672974E6B0743AB34F2C64B34BDB12300A6B27711EFC3DD44A96DBAEF908F26B1" ma:contentTypeVersion="79" ma:contentTypeDescription="" ma:contentTypeScope="" ma:versionID="313348adf10b994d52ab878f4b4a9937">
  <xsd:schema xmlns:xsd="http://www.w3.org/2001/XMLSchema" xmlns:xs="http://www.w3.org/2001/XMLSchema" xmlns:p="http://schemas.microsoft.com/office/2006/metadata/properties" xmlns:ns2="5bea8f77-0667-4557-a028-e23225a2ced3" xmlns:ns3="02901346-528d-4e84-b91b-00d6b3077abe" targetNamespace="http://schemas.microsoft.com/office/2006/metadata/properties" ma:root="true" ma:fieldsID="dd0c61731b0c613d032e3934807756fe" ns2:_="" ns3:_="">
    <xsd:import namespace="5bea8f77-0667-4557-a028-e23225a2ced3"/>
    <xsd:import namespace="02901346-528d-4e84-b91b-00d6b3077abe"/>
    <xsd:element name="properties">
      <xsd:complexType>
        <xsd:sequence>
          <xsd:element name="documentManagement">
            <xsd:complexType>
              <xsd:all>
                <xsd:element ref="ns2:Document_x0020_Keywords"/>
                <xsd:element ref="ns2:Document_x0020_Description"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4" ma:displayName="Document Keywords" ma:internalName="Document_x0020_Keywords" ma:readOnly="false">
      <xsd:simpleType>
        <xsd:restriction base="dms:Text">
          <xsd:maxLength value="255"/>
        </xsd:restriction>
      </xsd:simpleType>
    </xsd:element>
    <xsd:element name="Document_x0020_Description" ma:index="5" nillable="true" ma:displayName="Document Description" ma:description="Give a brief summary of the document." ma:internalName="Document_x0020_Description" ma:readOnly="false">
      <xsd:simpleType>
        <xsd:restriction base="dms:Note">
          <xsd:maxLength value="255"/>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901346-528d-4e84-b91b-00d6b3077ab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1AA88C-4E44-451B-A614-A6B4AFC783B0}">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021bcb74-ee25-42ba-be3c-1cbeb0e54172"/>
    <ds:schemaRef ds:uri="http://www.w3.org/XML/1998/namespace"/>
    <ds:schemaRef ds:uri="http://purl.org/dc/dcmitype/"/>
    <ds:schemaRef ds:uri="5bea8f77-0667-4557-a028-e23225a2ced3"/>
  </ds:schemaRefs>
</ds:datastoreItem>
</file>

<file path=customXml/itemProps2.xml><?xml version="1.0" encoding="utf-8"?>
<ds:datastoreItem xmlns:ds="http://schemas.openxmlformats.org/officeDocument/2006/customXml" ds:itemID="{FE43D1D3-6A10-4E65-88DB-0AB99C1456FD}">
  <ds:schemaRefs>
    <ds:schemaRef ds:uri="http://schemas.microsoft.com/sharepoint/v3/contenttype/forms"/>
  </ds:schemaRefs>
</ds:datastoreItem>
</file>

<file path=customXml/itemProps3.xml><?xml version="1.0" encoding="utf-8"?>
<ds:datastoreItem xmlns:ds="http://schemas.openxmlformats.org/officeDocument/2006/customXml" ds:itemID="{207706BC-F22D-4499-84E0-1EBD3BF141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02901346-528d-4e84-b91b-00d6b3077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18</TotalTime>
  <Words>1777</Words>
  <Application>Microsoft Office PowerPoint</Application>
  <PresentationFormat>Custom</PresentationFormat>
  <Paragraphs>216</Paragraphs>
  <Slides>26</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Comic Sans MS</vt:lpstr>
      <vt:lpstr>Times New Roman</vt:lpstr>
      <vt:lpstr>Office Theme</vt:lpstr>
      <vt:lpstr>PowerPoint Presentation</vt:lpstr>
      <vt:lpstr>The UK’s leading vet charity …</vt:lpstr>
      <vt:lpstr>What is bravery?</vt:lpstr>
      <vt:lpstr>I was brave when…</vt:lpstr>
      <vt:lpstr>PowerPoint Presentation</vt:lpstr>
      <vt:lpstr>Can animals be brave too?</vt:lpstr>
      <vt:lpstr>A hero is…</vt:lpstr>
      <vt:lpstr>My hero…</vt:lpstr>
      <vt:lpstr>PowerPoint Presentation</vt:lpstr>
      <vt:lpstr>PowerPoint Presentation</vt:lpstr>
      <vt:lpstr>PowerPoint Presentation</vt:lpstr>
      <vt:lpstr>  </vt:lpstr>
      <vt:lpstr>  </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Baggott</dc:creator>
  <cp:lastModifiedBy>Jordan Reynolds</cp:lastModifiedBy>
  <cp:revision>3</cp:revision>
  <dcterms:created xsi:type="dcterms:W3CDTF">2018-10-17T10:28:01Z</dcterms:created>
  <dcterms:modified xsi:type="dcterms:W3CDTF">2018-11-02T10:39:50Z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lpwstr>0x01d00e8c|0x14bec000</vt:lpwstr>
  </property>
  <property fmtid="{D5CDD505-2E9C-101B-9397-08002B2CF9AE}" pid="3" name="ContentTypeId">
    <vt:lpwstr>0x01010081A672974E6B0743AB34F2C64B34BDB12300A6B27711EFC3DD44A96DBAEF908F26B1</vt:lpwstr>
  </property>
  <property fmtid="{D5CDD505-2E9C-101B-9397-08002B2CF9AE}" pid="4" name="Creation Date">
    <vt:filetime>2015-01-05T00:00:00Z</vt:filetime>
  </property>
</Properties>
</file>